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7" r:id="rId1"/>
  </p:sldMasterIdLst>
  <p:notesMasterIdLst>
    <p:notesMasterId r:id="rId35"/>
  </p:notesMasterIdLst>
  <p:handoutMasterIdLst>
    <p:handoutMasterId r:id="rId36"/>
  </p:handoutMasterIdLst>
  <p:sldIdLst>
    <p:sldId id="326" r:id="rId2"/>
    <p:sldId id="398" r:id="rId3"/>
    <p:sldId id="371" r:id="rId4"/>
    <p:sldId id="400" r:id="rId5"/>
    <p:sldId id="360" r:id="rId6"/>
    <p:sldId id="385" r:id="rId7"/>
    <p:sldId id="386" r:id="rId8"/>
    <p:sldId id="403" r:id="rId9"/>
    <p:sldId id="372" r:id="rId10"/>
    <p:sldId id="404" r:id="rId11"/>
    <p:sldId id="334" r:id="rId12"/>
    <p:sldId id="337" r:id="rId13"/>
    <p:sldId id="338" r:id="rId14"/>
    <p:sldId id="339" r:id="rId15"/>
    <p:sldId id="366" r:id="rId16"/>
    <p:sldId id="376" r:id="rId17"/>
    <p:sldId id="368" r:id="rId18"/>
    <p:sldId id="342" r:id="rId19"/>
    <p:sldId id="343" r:id="rId20"/>
    <p:sldId id="373" r:id="rId21"/>
    <p:sldId id="369" r:id="rId22"/>
    <p:sldId id="390" r:id="rId23"/>
    <p:sldId id="395" r:id="rId24"/>
    <p:sldId id="374" r:id="rId25"/>
    <p:sldId id="396" r:id="rId26"/>
    <p:sldId id="383" r:id="rId27"/>
    <p:sldId id="407" r:id="rId28"/>
    <p:sldId id="348" r:id="rId29"/>
    <p:sldId id="379" r:id="rId30"/>
    <p:sldId id="392" r:id="rId31"/>
    <p:sldId id="393" r:id="rId32"/>
    <p:sldId id="381" r:id="rId33"/>
    <p:sldId id="350" r:id="rId34"/>
  </p:sldIdLst>
  <p:sldSz cx="9144000" cy="5143500" type="screen16x9"/>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PARCOURSUP" id="{0B896E98-F45E-4768-8620-EDDF394BE181}">
          <p14:sldIdLst>
            <p14:sldId id="326"/>
            <p14:sldId id="398"/>
            <p14:sldId id="371"/>
            <p14:sldId id="400"/>
            <p14:sldId id="360"/>
            <p14:sldId id="385"/>
            <p14:sldId id="386"/>
            <p14:sldId id="403"/>
            <p14:sldId id="372"/>
            <p14:sldId id="404"/>
            <p14:sldId id="334"/>
            <p14:sldId id="337"/>
            <p14:sldId id="338"/>
            <p14:sldId id="339"/>
            <p14:sldId id="366"/>
            <p14:sldId id="376"/>
            <p14:sldId id="368"/>
            <p14:sldId id="342"/>
            <p14:sldId id="343"/>
            <p14:sldId id="373"/>
            <p14:sldId id="369"/>
            <p14:sldId id="390"/>
            <p14:sldId id="395"/>
            <p14:sldId id="374"/>
            <p14:sldId id="396"/>
            <p14:sldId id="383"/>
            <p14:sldId id="407"/>
            <p14:sldId id="348"/>
            <p14:sldId id="379"/>
            <p14:sldId id="392"/>
            <p14:sldId id="393"/>
            <p14:sldId id="381"/>
            <p14:sldId id="350"/>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OUDA SAID" initials="HS" lastIdx="8" clrIdx="0"/>
  <p:cmAuthor id="2" name="Christine BOURDIN" initials="CB" lastIdx="33" clrIdx="1">
    <p:extLst/>
  </p:cmAuthor>
  <p:cmAuthor id="3" name="Utilisateur invité" initials="Ui" lastIdx="18" clrIdx="2">
    <p:extLst/>
  </p:cmAuthor>
  <p:cmAuthor id="4" name="Rachel BOURDON" initials="RB" lastIdx="10" clrIdx="3">
    <p:extLst/>
  </p:cmAuthor>
  <p:cmAuthor id="5" name="Bertrand RIFFIOD" initials="BR" lastIdx="20" clrIdx="4">
    <p:extLst/>
  </p:cmAuthor>
  <p:cmAuthor id="6" name="ELLEN THOMPSON" initials="ET" lastIdx="33"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454"/>
    <a:srgbClr val="0C5076"/>
    <a:srgbClr val="51B9AA"/>
    <a:srgbClr val="797FBB"/>
    <a:srgbClr val="3D566E"/>
    <a:srgbClr val="EC13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BAECF3-AC46-9262-5A3E-1D824677254E}" v="386" dt="2020-12-14T11:24:02.857"/>
    <p1510:client id="{1FE1A438-2BF0-5000-BD1C-2A1F9A28622D}" v="117" dt="2020-12-14T11:00:40.893"/>
    <p1510:client id="{7BF07098-F4B6-51A3-F298-EFCC96F30183}" v="22" dt="2020-12-14T11:08:18.062"/>
    <p1510:client id="{836BCAF5-BE64-821C-244B-8DEB532FDCFC}" v="4" dt="2020-12-14T09:41:35.650"/>
    <p1510:client id="{E48B2058-6DE3-89E0-5D07-927CF4471B34}" v="13" dt="2020-12-14T10:28:48.516"/>
    <p1510:client id="{F4873792-3395-4C29-910E-8FFF8DE8089D}" v="2" dt="2020-12-14T10:25:32.1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84" y="252"/>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9D897012-7FF6-704A-9088-93ACEFB2208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9BBEEC68-1116-A24A-AD79-7B70DE510B6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F0C479D-4687-E740-9789-857CF0267E23}" type="datetimeFigureOut">
              <a:rPr lang="fr-FR" smtClean="0"/>
              <a:t>20/01/2022</a:t>
            </a:fld>
            <a:endParaRPr lang="fr-FR"/>
          </a:p>
        </p:txBody>
      </p:sp>
      <p:sp>
        <p:nvSpPr>
          <p:cNvPr id="4" name="Espace réservé du pied de page 3">
            <a:extLst>
              <a:ext uri="{FF2B5EF4-FFF2-40B4-BE49-F238E27FC236}">
                <a16:creationId xmlns:a16="http://schemas.microsoft.com/office/drawing/2014/main" id="{AA513078-4837-CD44-8134-B2F5EC62014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3167E4C-36F1-A146-B373-CD678EBB6C6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BC0D87D-3887-3549-A415-10DFF9EDA4CC}" type="slidenum">
              <a:rPr lang="fr-FR" smtClean="0"/>
              <a:t>‹N°›</a:t>
            </a:fld>
            <a:endParaRPr lang="fr-FR"/>
          </a:p>
        </p:txBody>
      </p:sp>
    </p:spTree>
    <p:extLst>
      <p:ext uri="{BB962C8B-B14F-4D97-AF65-F5344CB8AC3E}">
        <p14:creationId xmlns:p14="http://schemas.microsoft.com/office/powerpoint/2010/main" val="14091365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20/01/2022</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6</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7</a:t>
            </a:fld>
            <a:endParaRPr lang="fr-FR"/>
          </a:p>
        </p:txBody>
      </p:sp>
    </p:spTree>
    <p:extLst>
      <p:ext uri="{BB962C8B-B14F-4D97-AF65-F5344CB8AC3E}">
        <p14:creationId xmlns:p14="http://schemas.microsoft.com/office/powerpoint/2010/main" val="2060210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15</a:t>
            </a:fld>
            <a:endParaRPr lang="fr-FR"/>
          </a:p>
        </p:txBody>
      </p:sp>
    </p:spTree>
    <p:extLst>
      <p:ext uri="{BB962C8B-B14F-4D97-AF65-F5344CB8AC3E}">
        <p14:creationId xmlns:p14="http://schemas.microsoft.com/office/powerpoint/2010/main" val="4152821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20</a:t>
            </a:fld>
            <a:endParaRPr lang="fr-FR"/>
          </a:p>
        </p:txBody>
      </p:sp>
    </p:spTree>
    <p:extLst>
      <p:ext uri="{BB962C8B-B14F-4D97-AF65-F5344CB8AC3E}">
        <p14:creationId xmlns:p14="http://schemas.microsoft.com/office/powerpoint/2010/main" val="3216103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1B06CD8F-B7ED-4A05-9FB1-A01CC0EF02CC}" type="slidenum">
              <a:rPr lang="fr-FR" smtClean="0"/>
              <a:pPr/>
              <a:t>23</a:t>
            </a:fld>
            <a:endParaRPr lang="fr-FR"/>
          </a:p>
        </p:txBody>
      </p:sp>
    </p:spTree>
    <p:extLst>
      <p:ext uri="{BB962C8B-B14F-4D97-AF65-F5344CB8AC3E}">
        <p14:creationId xmlns:p14="http://schemas.microsoft.com/office/powerpoint/2010/main" val="28332205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A0D324E6-168B-49CF-88F7-1B95819E3F9B}" type="datetime1">
              <a:rPr lang="fr-FR" smtClean="0"/>
              <a:t>20/01/2022</a:t>
            </a:fld>
            <a:endParaRPr lang="fr-FR"/>
          </a:p>
        </p:txBody>
      </p:sp>
      <p:sp>
        <p:nvSpPr>
          <p:cNvPr id="5" name="Espace réservé du pied de page 4"/>
          <p:cNvSpPr>
            <a:spLocks noGrp="1"/>
          </p:cNvSpPr>
          <p:nvPr>
            <p:ph type="ftr" sz="quarter" idx="11"/>
          </p:nvPr>
        </p:nvSpPr>
        <p:spPr bwMode="gray">
          <a:xfrm>
            <a:off x="720000" y="3919897"/>
            <a:ext cx="3240000" cy="900000"/>
          </a:xfrm>
          <a:prstGeom prst="rect">
            <a:avLst/>
          </a:prstGeom>
        </p:spPr>
        <p:txBody>
          <a:bodyPr anchor="b" anchorCtr="0"/>
          <a:lstStyle>
            <a:lvl1pPr>
              <a:defRPr sz="1150"/>
            </a:lvl1pPr>
          </a:lstStyle>
          <a:p>
            <a:endParaRPr lang="fr-FR"/>
          </a:p>
        </p:txBody>
      </p:sp>
      <p:sp>
        <p:nvSpPr>
          <p:cNvPr id="6" name="Espace réservé du numéro de diapositive 5"/>
          <p:cNvSpPr>
            <a:spLocks noGrp="1"/>
          </p:cNvSpPr>
          <p:nvPr>
            <p:ph type="sldNum" sz="quarter" idx="12"/>
          </p:nvPr>
        </p:nvSpPr>
        <p:spPr bwMode="gray">
          <a:xfrm>
            <a:off x="0" y="4963500"/>
            <a:ext cx="180000" cy="180000"/>
          </a:xfrm>
          <a:prstGeom prst="rect">
            <a:avLst/>
          </a:prstGeo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pic>
        <p:nvPicPr>
          <p:cNvPr id="8" name="Image 7">
            <a:extLst>
              <a:ext uri="{FF2B5EF4-FFF2-40B4-BE49-F238E27FC236}">
                <a16:creationId xmlns:a16="http://schemas.microsoft.com/office/drawing/2014/main" id="{9571B293-EB6B-9149-9E08-668EB7F040F0}"/>
              </a:ext>
            </a:extLst>
          </p:cNvPr>
          <p:cNvPicPr>
            <a:picLocks noChangeAspect="1"/>
          </p:cNvPicPr>
          <p:nvPr userDrawn="1"/>
        </p:nvPicPr>
        <p:blipFill>
          <a:blip r:embed="rId2"/>
          <a:stretch>
            <a:fillRect/>
          </a:stretch>
        </p:blipFill>
        <p:spPr>
          <a:xfrm>
            <a:off x="-16829" y="1"/>
            <a:ext cx="9160828" cy="5152965"/>
          </a:xfrm>
          <a:prstGeom prst="rect">
            <a:avLst/>
          </a:prstGeom>
        </p:spPr>
      </p:pic>
    </p:spTree>
    <p:extLst>
      <p:ext uri="{BB962C8B-B14F-4D97-AF65-F5344CB8AC3E}">
        <p14:creationId xmlns:p14="http://schemas.microsoft.com/office/powerpoint/2010/main" val="3432610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0B3ED864-6123-8B40-8783-2DF8831D71C8}"/>
              </a:ext>
            </a:extLst>
          </p:cNvPr>
          <p:cNvPicPr>
            <a:picLocks noChangeAspect="1"/>
          </p:cNvPicPr>
          <p:nvPr userDrawn="1"/>
        </p:nvPicPr>
        <p:blipFill>
          <a:blip r:embed="rId2"/>
          <a:stretch>
            <a:fillRect/>
          </a:stretch>
        </p:blipFill>
        <p:spPr>
          <a:xfrm>
            <a:off x="-16828" y="5359"/>
            <a:ext cx="9160828" cy="5152965"/>
          </a:xfrm>
          <a:prstGeom prst="rect">
            <a:avLst/>
          </a:prstGeom>
        </p:spPr>
      </p:pic>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a:t>Titre</a:t>
            </a:r>
          </a:p>
        </p:txBody>
      </p:sp>
      <p:sp>
        <p:nvSpPr>
          <p:cNvPr id="2" name="Espace réservé de la date 1"/>
          <p:cNvSpPr>
            <a:spLocks noGrp="1"/>
          </p:cNvSpPr>
          <p:nvPr>
            <p:ph type="dt" sz="half" idx="10"/>
          </p:nvPr>
        </p:nvSpPr>
        <p:spPr bwMode="gray">
          <a:xfrm>
            <a:off x="6426336" y="4783500"/>
            <a:ext cx="1170000" cy="360000"/>
          </a:xfrm>
          <a:prstGeom prst="rect">
            <a:avLst/>
          </a:prstGeom>
        </p:spPr>
        <p:txBody>
          <a:bodyPr/>
          <a:lstStyle/>
          <a:p>
            <a:pPr algn="r"/>
            <a:fld id="{99BD388D-CA1A-43B3-B616-228F45499086}" type="datetime1">
              <a:rPr lang="fr-FR" cap="all" smtClean="0"/>
              <a:t>20/01/2022</a:t>
            </a:fld>
            <a:endParaRPr lang="fr-FR" cap="all"/>
          </a:p>
        </p:txBody>
      </p:sp>
      <p:sp>
        <p:nvSpPr>
          <p:cNvPr id="8" name="Espace réservé du numéro de diapositive 7"/>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none" baseline="0">
                <a:solidFill>
                  <a:srgbClr val="0C5076"/>
                </a:solidFill>
              </a:defRPr>
            </a:lvl1pPr>
            <a:lvl2pPr marL="0" indent="0">
              <a:spcBef>
                <a:spcPts val="500"/>
              </a:spcBef>
              <a:spcAft>
                <a:spcPts val="0"/>
              </a:spcAft>
              <a:buNone/>
              <a:defRPr sz="1850"/>
            </a:lvl2pPr>
          </a:lstStyle>
          <a:p>
            <a:pPr lvl="0"/>
            <a:r>
              <a:rPr lang="fr-FR"/>
              <a:t>Titre</a:t>
            </a:r>
          </a:p>
          <a:p>
            <a:pPr lvl="1"/>
            <a:r>
              <a:rPr lang="fr-FR"/>
              <a:t>Sous-titre</a:t>
            </a:r>
          </a:p>
        </p:txBody>
      </p:sp>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solidFill>
                  <a:srgbClr val="EC130E"/>
                </a:solidFill>
              </a:defRPr>
            </a:lvl2pPr>
          </a:lstStyle>
          <a:p>
            <a:pPr lvl="0"/>
            <a:r>
              <a:rPr lang="fr-FR"/>
              <a:t>Titre de la partie</a:t>
            </a:r>
          </a:p>
          <a:p>
            <a:pPr lvl="1"/>
            <a:r>
              <a:rPr lang="fr-FR"/>
              <a:t>Deuxième niveau</a:t>
            </a:r>
          </a:p>
        </p:txBody>
      </p:sp>
      <p:sp>
        <p:nvSpPr>
          <p:cNvPr id="11" name="Espace réservé de la date 1">
            <a:extLst>
              <a:ext uri="{FF2B5EF4-FFF2-40B4-BE49-F238E27FC236}">
                <a16:creationId xmlns:a16="http://schemas.microsoft.com/office/drawing/2014/main" id="{FB55AB75-56F3-004E-8A4E-57EB4CAB795F}"/>
              </a:ext>
            </a:extLst>
          </p:cNvPr>
          <p:cNvSpPr>
            <a:spLocks noGrp="1"/>
          </p:cNvSpPr>
          <p:nvPr>
            <p:ph type="dt" sz="half" idx="10"/>
          </p:nvPr>
        </p:nvSpPr>
        <p:spPr bwMode="gray">
          <a:xfrm>
            <a:off x="6426336" y="4783500"/>
            <a:ext cx="1170000" cy="360000"/>
          </a:xfrm>
          <a:prstGeom prst="rect">
            <a:avLst/>
          </a:prstGeom>
        </p:spPr>
        <p:txBody>
          <a:bodyPr/>
          <a:lstStyle/>
          <a:p>
            <a:pPr algn="r"/>
            <a:fld id="{1AC6AEF6-2A43-4047-9D71-A77265B28DC8}" type="datetime1">
              <a:rPr lang="fr-FR" cap="all" smtClean="0"/>
              <a:t>20/01/2022</a:t>
            </a:fld>
            <a:endParaRPr lang="fr-FR" cap="all"/>
          </a:p>
        </p:txBody>
      </p:sp>
      <p:sp>
        <p:nvSpPr>
          <p:cNvPr id="12" name="Espace réservé du numéro de diapositive 7">
            <a:extLst>
              <a:ext uri="{FF2B5EF4-FFF2-40B4-BE49-F238E27FC236}">
                <a16:creationId xmlns:a16="http://schemas.microsoft.com/office/drawing/2014/main" id="{4527032A-C74F-2941-8AD5-E7F64BD5B044}"/>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sp>
        <p:nvSpPr>
          <p:cNvPr id="8" name="Espace réservé pour une image  7"/>
          <p:cNvSpPr>
            <a:spLocks noGrp="1"/>
          </p:cNvSpPr>
          <p:nvPr>
            <p:ph type="pic" sz="quarter" idx="13" hasCustomPrompt="1"/>
          </p:nvPr>
        </p:nvSpPr>
        <p:spPr bwMode="gray">
          <a:xfrm>
            <a:off x="323528" y="915566"/>
            <a:ext cx="8442808" cy="3672408"/>
          </a:xfrm>
          <a:solidFill>
            <a:schemeClr val="bg1">
              <a:lumMod val="85000"/>
            </a:schemeClr>
          </a:solidFill>
        </p:spPr>
        <p:txBody>
          <a:bodyPr tIns="1080000" anchor="ctr" anchorCtr="0"/>
          <a:lstStyle>
            <a:lvl1pPr algn="ctr">
              <a:defRPr cap="all" baseline="0"/>
            </a:lvl1pPr>
          </a:lstStyle>
          <a:p>
            <a:r>
              <a:rPr lang="fr-FR"/>
              <a:t>Sélectionner l’icône pour insérer une image, </a:t>
            </a:r>
            <a:br>
              <a:rPr lang="fr-FR"/>
            </a:br>
            <a:r>
              <a:rPr lang="fr-FR"/>
              <a:t>puis disposer l’image en arrière plan </a:t>
            </a:r>
            <a:br>
              <a:rPr lang="fr-FR"/>
            </a:br>
            <a:r>
              <a:rPr lang="fr-FR"/>
              <a:t>(Sélectionner l’image avec le bouton droit de la souris / </a:t>
            </a:r>
            <a:br>
              <a:rPr lang="fr-FR"/>
            </a:br>
            <a:r>
              <a:rPr lang="fr-FR"/>
              <a:t>Mettre à l’arrière plan)</a:t>
            </a:r>
          </a:p>
        </p:txBody>
      </p:sp>
      <p:sp>
        <p:nvSpPr>
          <p:cNvPr id="2" name="Titre 1"/>
          <p:cNvSpPr>
            <a:spLocks noGrp="1"/>
          </p:cNvSpPr>
          <p:nvPr>
            <p:ph type="title" hasCustomPrompt="1"/>
          </p:nvPr>
        </p:nvSpPr>
        <p:spPr bwMode="gray">
          <a:xfrm>
            <a:off x="827585" y="915566"/>
            <a:ext cx="7560840" cy="3672408"/>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noFill/>
          </a:ln>
        </p:spPr>
        <p:txBody>
          <a:bodyPr lIns="0" bIns="360000" anchor="ctr" anchorCtr="0"/>
          <a:lstStyle>
            <a:lvl1pPr marL="396000" indent="-396000">
              <a:buFont typeface="+mj-lt"/>
              <a:buAutoNum type="arabicPeriod"/>
              <a:defRPr sz="3250"/>
            </a:lvl1pPr>
          </a:lstStyle>
          <a:p>
            <a:r>
              <a:rPr lang="fr-FR"/>
              <a:t>Titre</a:t>
            </a:r>
          </a:p>
        </p:txBody>
      </p:sp>
      <p:sp>
        <p:nvSpPr>
          <p:cNvPr id="7" name="Espace réservé de la date 1">
            <a:extLst>
              <a:ext uri="{FF2B5EF4-FFF2-40B4-BE49-F238E27FC236}">
                <a16:creationId xmlns:a16="http://schemas.microsoft.com/office/drawing/2014/main" id="{9748505C-3D2A-D74D-9CDB-23720A2BFF18}"/>
              </a:ext>
            </a:extLst>
          </p:cNvPr>
          <p:cNvSpPr>
            <a:spLocks noGrp="1"/>
          </p:cNvSpPr>
          <p:nvPr>
            <p:ph type="dt" sz="half" idx="10"/>
          </p:nvPr>
        </p:nvSpPr>
        <p:spPr bwMode="gray">
          <a:xfrm>
            <a:off x="6426336" y="4783500"/>
            <a:ext cx="1170000" cy="360000"/>
          </a:xfrm>
          <a:prstGeom prst="rect">
            <a:avLst/>
          </a:prstGeom>
        </p:spPr>
        <p:txBody>
          <a:bodyPr/>
          <a:lstStyle/>
          <a:p>
            <a:pPr algn="r"/>
            <a:fld id="{B53243DC-22D4-4063-968D-3E7B7EEAF735}" type="datetime1">
              <a:rPr lang="fr-FR" cap="all" smtClean="0"/>
              <a:t>20/01/2022</a:t>
            </a:fld>
            <a:endParaRPr lang="fr-FR" cap="all"/>
          </a:p>
        </p:txBody>
      </p:sp>
      <p:sp>
        <p:nvSpPr>
          <p:cNvPr id="9" name="Espace réservé du numéro de diapositive 7">
            <a:extLst>
              <a:ext uri="{FF2B5EF4-FFF2-40B4-BE49-F238E27FC236}">
                <a16:creationId xmlns:a16="http://schemas.microsoft.com/office/drawing/2014/main" id="{98F10018-47D8-6540-8D30-5845FE9749F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a:t>Titre</a:t>
            </a:r>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1" name="Espace réservé de la date 1">
            <a:extLst>
              <a:ext uri="{FF2B5EF4-FFF2-40B4-BE49-F238E27FC236}">
                <a16:creationId xmlns:a16="http://schemas.microsoft.com/office/drawing/2014/main" id="{9F5F8F36-9414-6946-BDAE-0A76E569CDF2}"/>
              </a:ext>
            </a:extLst>
          </p:cNvPr>
          <p:cNvSpPr>
            <a:spLocks noGrp="1"/>
          </p:cNvSpPr>
          <p:nvPr>
            <p:ph type="dt" sz="half" idx="10"/>
          </p:nvPr>
        </p:nvSpPr>
        <p:spPr bwMode="gray">
          <a:xfrm>
            <a:off x="6426336" y="4783500"/>
            <a:ext cx="1170000" cy="360000"/>
          </a:xfrm>
          <a:prstGeom prst="rect">
            <a:avLst/>
          </a:prstGeom>
        </p:spPr>
        <p:txBody>
          <a:bodyPr/>
          <a:lstStyle/>
          <a:p>
            <a:pPr algn="r"/>
            <a:fld id="{EFA0773D-3F28-40F9-B9EA-54498D76AC91}" type="datetime1">
              <a:rPr lang="fr-FR" cap="all" smtClean="0"/>
              <a:t>20/01/2022</a:t>
            </a:fld>
            <a:endParaRPr lang="fr-FR" cap="all"/>
          </a:p>
        </p:txBody>
      </p:sp>
      <p:sp>
        <p:nvSpPr>
          <p:cNvPr id="15" name="Espace réservé du numéro de diapositive 7">
            <a:extLst>
              <a:ext uri="{FF2B5EF4-FFF2-40B4-BE49-F238E27FC236}">
                <a16:creationId xmlns:a16="http://schemas.microsoft.com/office/drawing/2014/main" id="{39B13F4C-6D78-BF47-94DF-EE7823417253}"/>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a:t>Titre</a:t>
            </a:r>
            <a:endParaRPr lang="fr-FR"/>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a:t>Texte de niveau 1</a:t>
            </a:r>
          </a:p>
          <a:p>
            <a:pPr lvl="1"/>
            <a:r>
              <a:rPr lang="fr-FR"/>
              <a:t>Texte de niveau 2</a:t>
            </a:r>
          </a:p>
          <a:p>
            <a:pPr lvl="2"/>
            <a:r>
              <a:rPr lang="fr-FR"/>
              <a:t>Texte de niveau 3</a:t>
            </a:r>
          </a:p>
          <a:p>
            <a:pPr lvl="3"/>
            <a:r>
              <a:rPr lang="fr-FR"/>
              <a:t>Texte de niveau 4</a:t>
            </a:r>
          </a:p>
          <a:p>
            <a:pPr lvl="4"/>
            <a:r>
              <a:rPr lang="fr-FR"/>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a:t>Titre</a:t>
            </a:r>
          </a:p>
          <a:p>
            <a:pPr lvl="1"/>
            <a:r>
              <a:rPr lang="fr-FR"/>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6426336" y="4783500"/>
            <a:ext cx="1170000" cy="360000"/>
          </a:xfrm>
          <a:prstGeom prst="rect">
            <a:avLst/>
          </a:prstGeom>
        </p:spPr>
        <p:txBody>
          <a:bodyPr/>
          <a:lstStyle/>
          <a:p>
            <a:pPr algn="r"/>
            <a:fld id="{5364400D-1A9E-42A8-8CBD-868B8972336F}" type="datetime1">
              <a:rPr lang="fr-FR" cap="all" smtClean="0"/>
              <a:t>20/01/2022</a:t>
            </a:fld>
            <a:endParaRPr lang="fr-FR" cap="all"/>
          </a:p>
        </p:txBody>
      </p:sp>
      <p:sp>
        <p:nvSpPr>
          <p:cNvPr id="10" name="Espace réservé du numéro de diapositive 7">
            <a:extLst>
              <a:ext uri="{FF2B5EF4-FFF2-40B4-BE49-F238E27FC236}">
                <a16:creationId xmlns:a16="http://schemas.microsoft.com/office/drawing/2014/main" id="{18BB1EA6-B51D-8C43-9842-1E89F403ABFA}"/>
              </a:ext>
            </a:extLst>
          </p:cNvPr>
          <p:cNvSpPr>
            <a:spLocks noGrp="1"/>
          </p:cNvSpPr>
          <p:nvPr>
            <p:ph type="sldNum" sz="quarter" idx="12"/>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66D15CC7-BC12-A746-B153-F1F8A3C7E677}"/>
              </a:ext>
            </a:extLst>
          </p:cNvPr>
          <p:cNvPicPr>
            <a:picLocks noChangeAspect="1"/>
          </p:cNvPicPr>
          <p:nvPr userDrawn="1"/>
        </p:nvPicPr>
        <p:blipFill>
          <a:blip r:embed="rId8"/>
          <a:stretch>
            <a:fillRect/>
          </a:stretch>
        </p:blipFill>
        <p:spPr>
          <a:xfrm>
            <a:off x="-23357" y="1"/>
            <a:ext cx="9160828" cy="5152965"/>
          </a:xfrm>
          <a:prstGeom prst="rect">
            <a:avLst/>
          </a:prstGeom>
        </p:spPr>
      </p:pic>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a:t>Texte de niveau 1</a:t>
            </a:r>
          </a:p>
          <a:p>
            <a:pPr lvl="1"/>
            <a:r>
              <a:rPr lang="fr-FR" noProof="0"/>
              <a:t>Texte de niveau 2</a:t>
            </a:r>
          </a:p>
          <a:p>
            <a:pPr lvl="2"/>
            <a:r>
              <a:rPr lang="fr-FR" noProof="0"/>
              <a:t>Texte de niveau 3</a:t>
            </a:r>
          </a:p>
          <a:p>
            <a:pPr lvl="3"/>
            <a:r>
              <a:rPr lang="fr-FR" noProof="0"/>
              <a:t>Texte de niveau 4</a:t>
            </a:r>
          </a:p>
          <a:p>
            <a:pPr lvl="4"/>
            <a:r>
              <a:rPr lang="fr-FR" noProof="0"/>
              <a:t>Texte de niveau 5</a:t>
            </a:r>
          </a:p>
        </p:txBody>
      </p:sp>
      <p:sp>
        <p:nvSpPr>
          <p:cNvPr id="15" name="Espace réservé de la date 1">
            <a:extLst>
              <a:ext uri="{FF2B5EF4-FFF2-40B4-BE49-F238E27FC236}">
                <a16:creationId xmlns:a16="http://schemas.microsoft.com/office/drawing/2014/main" id="{516EDC64-47E8-C044-91BA-F715A5EFFEFD}"/>
              </a:ext>
            </a:extLst>
          </p:cNvPr>
          <p:cNvSpPr>
            <a:spLocks noGrp="1"/>
          </p:cNvSpPr>
          <p:nvPr>
            <p:ph type="dt" sz="half" idx="2"/>
          </p:nvPr>
        </p:nvSpPr>
        <p:spPr bwMode="gray">
          <a:xfrm>
            <a:off x="6426336" y="4783500"/>
            <a:ext cx="1170000" cy="360000"/>
          </a:xfrm>
          <a:prstGeom prst="rect">
            <a:avLst/>
          </a:prstGeom>
        </p:spPr>
        <p:txBody>
          <a:bodyPr/>
          <a:lstStyle>
            <a:lvl1pPr>
              <a:defRPr sz="750"/>
            </a:lvl1pPr>
          </a:lstStyle>
          <a:p>
            <a:pPr algn="r"/>
            <a:fld id="{B1AB8E14-653C-46DD-A140-9578717F7257}" type="datetime1">
              <a:rPr lang="fr-FR" cap="all" smtClean="0"/>
              <a:t>20/01/2022</a:t>
            </a:fld>
            <a:endParaRPr lang="fr-FR" cap="all"/>
          </a:p>
        </p:txBody>
      </p:sp>
      <p:sp>
        <p:nvSpPr>
          <p:cNvPr id="16" name="Espace réservé du numéro de diapositive 7">
            <a:extLst>
              <a:ext uri="{FF2B5EF4-FFF2-40B4-BE49-F238E27FC236}">
                <a16:creationId xmlns:a16="http://schemas.microsoft.com/office/drawing/2014/main" id="{C6D56E85-7DD2-5140-A94B-D4C7F30901C6}"/>
              </a:ext>
            </a:extLst>
          </p:cNvPr>
          <p:cNvSpPr>
            <a:spLocks noGrp="1"/>
          </p:cNvSpPr>
          <p:nvPr>
            <p:ph type="sldNum" sz="quarter" idx="4"/>
          </p:nvPr>
        </p:nvSpPr>
        <p:spPr bwMode="gray">
          <a:xfrm>
            <a:off x="7596336" y="4783500"/>
            <a:ext cx="1170000" cy="360000"/>
          </a:xfrm>
          <a:prstGeom prst="rect">
            <a:avLst/>
          </a:prstGeom>
        </p:spPr>
        <p:txBody>
          <a:bodyPr/>
          <a:lstStyle>
            <a:lvl1pPr algn="r">
              <a:defRPr sz="1600">
                <a:solidFill>
                  <a:srgbClr val="FF0000"/>
                </a:solidFill>
              </a:defRPr>
            </a:lvl1pPr>
          </a:lstStyle>
          <a:p>
            <a:fld id="{733122C9-A0B9-462F-8757-0847AD287B63}"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Lst>
  <p:hf hdr="0"/>
  <p:txStyles>
    <p:titleStyle>
      <a:lvl1pPr algn="l" defTabSz="914400" rtl="0" eaLnBrk="1" latinLnBrk="0" hangingPunct="1">
        <a:lnSpc>
          <a:spcPct val="90000"/>
        </a:lnSpc>
        <a:spcBef>
          <a:spcPct val="0"/>
        </a:spcBef>
        <a:buNone/>
        <a:defRPr sz="2550" b="1" kern="1200">
          <a:solidFill>
            <a:srgbClr val="0C5076"/>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rgbClr val="0C5076"/>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parcoursup.fr/index.php?desc=videos#video-2" TargetMode="Externa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 coins arrondis 7">
            <a:extLst>
              <a:ext uri="{FF2B5EF4-FFF2-40B4-BE49-F238E27FC236}">
                <a16:creationId xmlns:a16="http://schemas.microsoft.com/office/drawing/2014/main" id="{80B8B326-E406-4FA5-ABC7-18AAF08812A7}"/>
              </a:ext>
            </a:extLst>
          </p:cNvPr>
          <p:cNvSpPr/>
          <p:nvPr/>
        </p:nvSpPr>
        <p:spPr>
          <a:xfrm>
            <a:off x="656350" y="2571750"/>
            <a:ext cx="5337857" cy="1589677"/>
          </a:xfrm>
          <a:prstGeom prst="roundRect">
            <a:avLst/>
          </a:prstGeom>
          <a:solidFill>
            <a:schemeClr val="bg1"/>
          </a:solidFill>
          <a:ln>
            <a:solidFill>
              <a:srgbClr val="ED74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space réservé de la date 6"/>
          <p:cNvSpPr>
            <a:spLocks noGrp="1"/>
          </p:cNvSpPr>
          <p:nvPr>
            <p:ph type="dt" sz="half" idx="10"/>
          </p:nvPr>
        </p:nvSpPr>
        <p:spPr/>
        <p:txBody>
          <a:bodyPr/>
          <a:lstStyle/>
          <a:p>
            <a:fld id="{E12CB797-4000-4B51-A6CA-D02C704D76FC}" type="datetime1">
              <a:rPr lang="fr-FR" smtClean="0"/>
              <a:t>20/01/2022</a:t>
            </a:fld>
            <a:endParaRPr lang="fr-FR"/>
          </a:p>
        </p:txBody>
      </p:sp>
      <p:sp>
        <p:nvSpPr>
          <p:cNvPr id="9" name="Espace réservé du numéro de diapositive 8"/>
          <p:cNvSpPr>
            <a:spLocks noGrp="1"/>
          </p:cNvSpPr>
          <p:nvPr>
            <p:ph type="sldNum" sz="quarter" idx="12"/>
          </p:nvPr>
        </p:nvSpPr>
        <p:spPr/>
        <p:txBody>
          <a:bodyPr/>
          <a:lstStyle/>
          <a:p>
            <a:fld id="{10C140CD-8AED-46FF-A9A2-77308F3F39AE}" type="slidenum">
              <a:rPr lang="fr-FR" smtClean="0"/>
              <a:pPr/>
              <a:t>1</a:t>
            </a:fld>
            <a:endParaRPr lang="fr-FR"/>
          </a:p>
        </p:txBody>
      </p:sp>
      <p:sp>
        <p:nvSpPr>
          <p:cNvPr id="6" name="Titre 5"/>
          <p:cNvSpPr>
            <a:spLocks noGrp="1"/>
          </p:cNvSpPr>
          <p:nvPr>
            <p:ph type="title"/>
          </p:nvPr>
        </p:nvSpPr>
        <p:spPr/>
        <p:txBody>
          <a:bodyPr/>
          <a:lstStyle/>
          <a:p>
            <a:r>
              <a:rPr lang="fr-FR"/>
              <a:t>w</a:t>
            </a:r>
          </a:p>
        </p:txBody>
      </p:sp>
      <p:sp>
        <p:nvSpPr>
          <p:cNvPr id="5" name="ZoneTexte 4">
            <a:extLst>
              <a:ext uri="{FF2B5EF4-FFF2-40B4-BE49-F238E27FC236}">
                <a16:creationId xmlns:a16="http://schemas.microsoft.com/office/drawing/2014/main" id="{2527AF8C-8EDD-40C6-B75D-D41DC03CAE8F}"/>
              </a:ext>
            </a:extLst>
          </p:cNvPr>
          <p:cNvSpPr txBox="1"/>
          <p:nvPr/>
        </p:nvSpPr>
        <p:spPr>
          <a:xfrm>
            <a:off x="656350" y="2653322"/>
            <a:ext cx="5341257" cy="1508105"/>
          </a:xfrm>
          <a:prstGeom prst="rect">
            <a:avLst/>
          </a:prstGeom>
          <a:noFill/>
        </p:spPr>
        <p:txBody>
          <a:bodyPr wrap="square" rtlCol="0">
            <a:spAutoFit/>
          </a:bodyPr>
          <a:lstStyle/>
          <a:p>
            <a:pPr algn="ctr"/>
            <a:r>
              <a:rPr lang="fr-FR" b="1" dirty="0">
                <a:solidFill>
                  <a:srgbClr val="0C5076"/>
                </a:solidFill>
              </a:rPr>
              <a:t>Réunion d’information du lycée Jules </a:t>
            </a:r>
            <a:r>
              <a:rPr lang="fr-FR" b="1" dirty="0" err="1">
                <a:solidFill>
                  <a:srgbClr val="0C5076"/>
                </a:solidFill>
              </a:rPr>
              <a:t>Rieffel</a:t>
            </a:r>
            <a:r>
              <a:rPr lang="fr-FR" b="1" dirty="0">
                <a:solidFill>
                  <a:srgbClr val="0C5076"/>
                </a:solidFill>
              </a:rPr>
              <a:t>, </a:t>
            </a:r>
          </a:p>
          <a:p>
            <a:pPr algn="ctr"/>
            <a:endParaRPr lang="fr-FR" sz="1000" b="1" dirty="0">
              <a:solidFill>
                <a:srgbClr val="0C5076"/>
              </a:solidFill>
            </a:endParaRPr>
          </a:p>
          <a:p>
            <a:pPr algn="ctr"/>
            <a:r>
              <a:rPr lang="fr-FR" b="1" dirty="0">
                <a:solidFill>
                  <a:srgbClr val="0C5076"/>
                </a:solidFill>
              </a:rPr>
              <a:t>Jeudi 20 janvier 2022</a:t>
            </a:r>
          </a:p>
          <a:p>
            <a:pPr algn="ctr"/>
            <a:endParaRPr lang="fr-FR" sz="1000" b="1" i="1" dirty="0">
              <a:solidFill>
                <a:srgbClr val="0C5076"/>
              </a:solidFill>
            </a:endParaRPr>
          </a:p>
          <a:p>
            <a:pPr algn="ctr"/>
            <a:r>
              <a:rPr lang="fr-FR" b="1" i="1" dirty="0">
                <a:solidFill>
                  <a:srgbClr val="0C5076"/>
                </a:solidFill>
              </a:rPr>
              <a:t>Hélène DERVILLE, Directrice du CIO de Nantes</a:t>
            </a:r>
          </a:p>
          <a:p>
            <a:pPr algn="just"/>
            <a:endParaRPr lang="fr-FR" b="1" dirty="0"/>
          </a:p>
        </p:txBody>
      </p:sp>
    </p:spTree>
    <p:extLst>
      <p:ext uri="{BB962C8B-B14F-4D97-AF65-F5344CB8AC3E}">
        <p14:creationId xmlns:p14="http://schemas.microsoft.com/office/powerpoint/2010/main" val="624296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3EA4F1D0-C459-40F7-A30E-A27AAD6826B6}"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10</a:t>
            </a:fld>
            <a:endParaRPr lang="fr-FR" dirty="0"/>
          </a:p>
        </p:txBody>
      </p:sp>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26644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S’inscrire sur Parcoursup </a:t>
            </a:r>
          </a:p>
        </p:txBody>
      </p:sp>
      <p:sp>
        <p:nvSpPr>
          <p:cNvPr id="3" name="Espace réservé du contenu 2"/>
          <p:cNvSpPr>
            <a:spLocks noGrp="1"/>
          </p:cNvSpPr>
          <p:nvPr>
            <p:ph sz="quarter" idx="14"/>
          </p:nvPr>
        </p:nvSpPr>
        <p:spPr>
          <a:xfrm>
            <a:off x="325033" y="1419622"/>
            <a:ext cx="8424000" cy="3327300"/>
          </a:xfrm>
        </p:spPr>
        <p:txBody>
          <a:bodyPr/>
          <a:lstStyle/>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Une adresse mail valide et consultée régulièrement </a:t>
            </a:r>
            <a:r>
              <a:rPr lang="fr-FR" sz="1600" dirty="0"/>
              <a:t>: pour échanger et recevoir les informations sur votre dossier</a:t>
            </a:r>
          </a:p>
          <a:p>
            <a:pPr marL="177800" lvl="0" indent="-177800" defTabSz="457200">
              <a:spcBef>
                <a:spcPts val="600"/>
              </a:spcBef>
              <a:spcAft>
                <a:spcPts val="600"/>
              </a:spcAft>
              <a:buClr>
                <a:srgbClr val="FF0000"/>
              </a:buClr>
              <a:buSzPct val="100000"/>
              <a:buFont typeface="Lucida Grande"/>
              <a:buChar char="&gt;"/>
            </a:pPr>
            <a:endParaRPr lang="fr-FR" sz="1600" dirty="0"/>
          </a:p>
          <a:p>
            <a:pPr lvl="0" defTabSz="457200">
              <a:spcBef>
                <a:spcPts val="600"/>
              </a:spcBef>
              <a:spcAft>
                <a:spcPts val="600"/>
              </a:spcAft>
              <a:buClr>
                <a:srgbClr val="FF0000"/>
              </a:buClr>
              <a:buSzPct val="100000"/>
            </a:pPr>
            <a:endParaRPr lang="fr-FR" sz="1600" dirty="0">
              <a:solidFill>
                <a:srgbClr val="3D566E"/>
              </a:solidFill>
            </a:endParaRPr>
          </a:p>
          <a:p>
            <a:pPr marL="177800" lvl="0" indent="-177800" defTabSz="457200">
              <a:spcBef>
                <a:spcPts val="600"/>
              </a:spcBef>
              <a:spcAft>
                <a:spcPts val="600"/>
              </a:spcAft>
              <a:buClr>
                <a:srgbClr val="FF0000"/>
              </a:buClr>
              <a:buSzPct val="100000"/>
              <a:buFont typeface="Lucida Grande"/>
              <a:buChar char="&gt;"/>
            </a:pPr>
            <a:r>
              <a:rPr lang="fr-FR" sz="1600" b="1" dirty="0">
                <a:solidFill>
                  <a:srgbClr val="F28E65"/>
                </a:solidFill>
              </a:rPr>
              <a:t>L’INAA</a:t>
            </a:r>
            <a:r>
              <a:rPr lang="fr-FR" sz="1600" b="1" dirty="0">
                <a:solidFill>
                  <a:srgbClr val="3D566E"/>
                </a:solidFill>
              </a:rPr>
              <a:t> </a:t>
            </a:r>
            <a:r>
              <a:rPr lang="fr-FR" sz="1600" dirty="0"/>
              <a:t>(identifiant national élève agricole)  : sur les bulletins scolaires ou le relevé de notes des épreuves anticipées du baccalauréat </a:t>
            </a:r>
          </a:p>
          <a:p>
            <a:pPr lvl="0" defTabSz="457200">
              <a:spcBef>
                <a:spcPct val="20000"/>
              </a:spcBef>
              <a:spcAft>
                <a:spcPts val="0"/>
              </a:spcAft>
              <a:buClr>
                <a:srgbClr val="FF0000"/>
              </a:buClr>
              <a:buSzPct val="100000"/>
            </a:pPr>
            <a:endParaRPr lang="fr-FR" sz="2000" dirty="0">
              <a:solidFill>
                <a:srgbClr val="3D566E"/>
              </a:solidFill>
            </a:endParaRPr>
          </a:p>
          <a:p>
            <a:endParaRPr lang="fr-FR" dirty="0"/>
          </a:p>
        </p:txBody>
      </p:sp>
      <p:sp>
        <p:nvSpPr>
          <p:cNvPr id="5" name="Espace réservé de la date 4"/>
          <p:cNvSpPr>
            <a:spLocks noGrp="1"/>
          </p:cNvSpPr>
          <p:nvPr>
            <p:ph type="dt" sz="half" idx="10"/>
          </p:nvPr>
        </p:nvSpPr>
        <p:spPr/>
        <p:txBody>
          <a:bodyPr/>
          <a:lstStyle/>
          <a:p>
            <a:pPr algn="r"/>
            <a:fld id="{F293E1CA-12F5-42CE-967D-320A6ECEDC21}"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11</a:t>
            </a:fld>
            <a:endParaRPr lang="fr-FR"/>
          </a:p>
        </p:txBody>
      </p:sp>
      <p:sp>
        <p:nvSpPr>
          <p:cNvPr id="7" name="Rectangle 6"/>
          <p:cNvSpPr/>
          <p:nvPr/>
        </p:nvSpPr>
        <p:spPr>
          <a:xfrm>
            <a:off x="325033" y="3797760"/>
            <a:ext cx="8514998" cy="77424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rgbClr val="F28E65"/>
                </a:solidFill>
              </a:rPr>
              <a:t>Conseil aux parents ou tuteurs légaux </a:t>
            </a:r>
            <a:r>
              <a:rPr lang="fr-FR" sz="1400" b="1" dirty="0">
                <a:solidFill>
                  <a:srgbClr val="F28E65"/>
                </a:solidFill>
              </a:rPr>
              <a:t>: </a:t>
            </a:r>
            <a:r>
              <a:rPr lang="fr-FR" sz="1400" dirty="0">
                <a:solidFill>
                  <a:schemeClr val="bg1"/>
                </a:solidFill>
              </a:rPr>
              <a:t>vous pouvez également renseigner votre </a:t>
            </a:r>
            <a:r>
              <a:rPr lang="fr-FR" sz="1400" dirty="0" err="1">
                <a:solidFill>
                  <a:schemeClr val="bg1"/>
                </a:solidFill>
              </a:rPr>
              <a:t>mel</a:t>
            </a:r>
            <a:r>
              <a:rPr lang="fr-FR" sz="1400" dirty="0">
                <a:solidFill>
                  <a:schemeClr val="bg1"/>
                </a:solidFill>
              </a:rPr>
              <a:t> et numéro de portable dans le dossier de votre enfant pour recevoir messages et alertes Parcoursup. Vous pourrez également recevoir des formations qui organisent des épreuves écrites/orales le rappel des échéances. </a:t>
            </a:r>
          </a:p>
        </p:txBody>
      </p:sp>
      <p:sp>
        <p:nvSpPr>
          <p:cNvPr id="8" name="Rectangle 7"/>
          <p:cNvSpPr/>
          <p:nvPr/>
        </p:nvSpPr>
        <p:spPr>
          <a:xfrm>
            <a:off x="303969" y="2230080"/>
            <a:ext cx="8514998" cy="341670"/>
          </a:xfrm>
          <a:prstGeom prst="rect">
            <a:avLst/>
          </a:prstGeom>
          <a:solidFill>
            <a:srgbClr val="0C5076"/>
          </a:solidFill>
          <a:ln>
            <a:solidFill>
              <a:srgbClr val="0C50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indent="0" algn="just" defTabSz="457200">
              <a:lnSpc>
                <a:spcPct val="90000"/>
              </a:lnSpc>
              <a:spcBef>
                <a:spcPts val="0"/>
              </a:spcBef>
              <a:spcAft>
                <a:spcPts val="0"/>
              </a:spcAft>
              <a:buSzPct val="100000"/>
              <a:buNone/>
              <a:defRPr/>
            </a:pPr>
            <a:r>
              <a:rPr lang="fr-FR" sz="1400" b="1" i="1" dirty="0">
                <a:solidFill>
                  <a:schemeClr val="bg1"/>
                </a:solidFill>
              </a:rPr>
              <a:t>Important : renseignez un numéro de portable </a:t>
            </a:r>
            <a:r>
              <a:rPr lang="fr-FR" sz="1400" i="1" dirty="0">
                <a:solidFill>
                  <a:schemeClr val="bg1"/>
                </a:solidFill>
              </a:rPr>
              <a:t>pour recevoir les alertes envoyées par la plateforme. </a:t>
            </a:r>
          </a:p>
        </p:txBody>
      </p:sp>
      <p:sp>
        <p:nvSpPr>
          <p:cNvPr id="9" name="Rectangle à coins arrondis 8"/>
          <p:cNvSpPr/>
          <p:nvPr/>
        </p:nvSpPr>
        <p:spPr>
          <a:xfrm>
            <a:off x="6250781" y="76969"/>
            <a:ext cx="2460488"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A partir du 20 janvier 2022 </a:t>
            </a:r>
          </a:p>
        </p:txBody>
      </p:sp>
    </p:spTree>
    <p:extLst>
      <p:ext uri="{BB962C8B-B14F-4D97-AF65-F5344CB8AC3E}">
        <p14:creationId xmlns:p14="http://schemas.microsoft.com/office/powerpoint/2010/main" val="3463941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t>Formuler librement vos vœux sur Parcoursup </a:t>
            </a:r>
          </a:p>
        </p:txBody>
      </p:sp>
      <p:sp>
        <p:nvSpPr>
          <p:cNvPr id="3" name="Espace réservé du contenu 2"/>
          <p:cNvSpPr>
            <a:spLocks noGrp="1"/>
          </p:cNvSpPr>
          <p:nvPr>
            <p:ph sz="quarter" idx="14"/>
          </p:nvPr>
        </p:nvSpPr>
        <p:spPr>
          <a:xfrm>
            <a:off x="311399" y="1477325"/>
            <a:ext cx="8422491" cy="2575530"/>
          </a:xfrm>
        </p:spPr>
        <p:txBody>
          <a:bodyPr/>
          <a:lstStyle/>
          <a:p>
            <a:pPr defTabSz="457200">
              <a:spcBef>
                <a:spcPts val="600"/>
              </a:spcBef>
              <a:spcAft>
                <a:spcPts val="600"/>
              </a:spcAft>
              <a:buClr>
                <a:srgbClr val="FF0000"/>
              </a:buClr>
              <a:buSzPct val="100000"/>
              <a:defRPr/>
            </a:pPr>
            <a:r>
              <a:rPr lang="fr-FR" sz="1800" b="1" dirty="0">
                <a:solidFill>
                  <a:srgbClr val="EC130E"/>
                </a:solidFill>
              </a:rPr>
              <a:t>&gt; </a:t>
            </a:r>
            <a:r>
              <a:rPr lang="fr-FR" sz="1500" b="1" dirty="0">
                <a:solidFill>
                  <a:srgbClr val="F28E65"/>
                </a:solidFill>
              </a:rPr>
              <a:t>Jusqu’à 10 vœux </a:t>
            </a:r>
            <a:r>
              <a:rPr lang="fr-FR" sz="1500" dirty="0">
                <a:solidFill>
                  <a:srgbClr val="3D566E"/>
                </a:solidFill>
              </a:rPr>
              <a:t> </a:t>
            </a:r>
            <a:r>
              <a:rPr lang="fr-FR" sz="1500" dirty="0"/>
              <a:t>et</a:t>
            </a:r>
            <a:r>
              <a:rPr lang="fr-FR" sz="1500" dirty="0">
                <a:solidFill>
                  <a:srgbClr val="3D566E"/>
                </a:solidFill>
              </a:rPr>
              <a:t> </a:t>
            </a:r>
            <a:r>
              <a:rPr lang="fr-FR" sz="1500" b="1" dirty="0">
                <a:solidFill>
                  <a:srgbClr val="F28E65"/>
                </a:solidFill>
              </a:rPr>
              <a:t>10 vœux supplémentaires pour des formations en apprentissage </a:t>
            </a:r>
          </a:p>
          <a:p>
            <a:pPr lvl="0" defTabSz="457200">
              <a:spcBef>
                <a:spcPts val="600"/>
              </a:spcBef>
              <a:spcAft>
                <a:spcPts val="600"/>
              </a:spcAft>
              <a:buClr>
                <a:srgbClr val="FF0000"/>
              </a:buClr>
              <a:buSzPct val="100000"/>
              <a:defRPr/>
            </a:pPr>
            <a:r>
              <a:rPr lang="fr-FR" sz="1400" b="1" dirty="0">
                <a:solidFill>
                  <a:srgbClr val="EC130E"/>
                </a:solidFill>
              </a:rPr>
              <a:t>&gt; </a:t>
            </a:r>
            <a:r>
              <a:rPr lang="fr-FR" sz="1400" dirty="0"/>
              <a:t>Pour des </a:t>
            </a:r>
            <a:r>
              <a:rPr lang="fr-FR" sz="1400" b="1" dirty="0">
                <a:solidFill>
                  <a:srgbClr val="F28E65"/>
                </a:solidFill>
              </a:rPr>
              <a:t>formations sélectives </a:t>
            </a:r>
            <a:r>
              <a:rPr lang="fr-FR" sz="1400" dirty="0"/>
              <a:t>(Classes prépa, STS, IUT, écoles, IFSI, IEP…) et </a:t>
            </a:r>
            <a:r>
              <a:rPr lang="fr-FR" sz="1400" b="1" dirty="0">
                <a:solidFill>
                  <a:srgbClr val="F28E65"/>
                </a:solidFill>
              </a:rPr>
              <a:t>non sélectives </a:t>
            </a:r>
            <a:r>
              <a:rPr lang="fr-FR" sz="1400" dirty="0"/>
              <a:t>(licences, PPPE ou PASS)</a:t>
            </a:r>
            <a:endParaRPr lang="fr-FR" sz="1400" b="1" dirty="0"/>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doivent être motivés </a:t>
            </a:r>
            <a:r>
              <a:rPr lang="fr-FR" sz="1400" dirty="0"/>
              <a:t>: en quelques lignes, le lycéen explique ce qui motive chacun de ses vœux. Il est accompagné par son professeur principal</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n’ont pas besoin d’être classés </a:t>
            </a:r>
            <a:r>
              <a:rPr lang="fr-FR" sz="1400" dirty="0"/>
              <a:t>: aucune contrainte de hiérarchisation pour éviter toute autocensure</a:t>
            </a:r>
          </a:p>
          <a:p>
            <a:pPr lvl="0" defTabSz="457200">
              <a:spcBef>
                <a:spcPts val="600"/>
              </a:spcBef>
              <a:spcAft>
                <a:spcPts val="600"/>
              </a:spcAft>
              <a:buClr>
                <a:srgbClr val="FF0000"/>
              </a:buClr>
              <a:buSzPct val="100000"/>
              <a:defRPr/>
            </a:pPr>
            <a:r>
              <a:rPr lang="fr-FR" sz="1400" b="1" dirty="0">
                <a:solidFill>
                  <a:srgbClr val="EC130E"/>
                </a:solidFill>
              </a:rPr>
              <a:t>&gt; </a:t>
            </a:r>
            <a:r>
              <a:rPr lang="fr-FR" sz="1400" b="1" dirty="0">
                <a:solidFill>
                  <a:srgbClr val="F28E65"/>
                </a:solidFill>
              </a:rPr>
              <a:t>Des vœux qui ne sont connus que de vous </a:t>
            </a:r>
            <a:r>
              <a:rPr lang="fr-FR" sz="1400" dirty="0"/>
              <a:t>: la formation ne connait que le vœu qui la concerne </a:t>
            </a:r>
          </a:p>
          <a:p>
            <a:pPr lvl="0" defTabSz="457200">
              <a:spcBef>
                <a:spcPct val="20000"/>
              </a:spcBef>
              <a:spcAft>
                <a:spcPts val="0"/>
              </a:spcAft>
              <a:buClr>
                <a:srgbClr val="FF0000"/>
              </a:buClr>
              <a:buSzPct val="100000"/>
              <a:defRPr/>
            </a:pPr>
            <a:r>
              <a:rPr lang="fr-FR" dirty="0">
                <a:solidFill>
                  <a:srgbClr val="3D566E"/>
                </a:solidFill>
                <a:latin typeface="Calibri"/>
              </a:rPr>
              <a:t> </a:t>
            </a:r>
          </a:p>
          <a:p>
            <a:pPr lvl="0" defTabSz="457200">
              <a:spcBef>
                <a:spcPct val="20000"/>
              </a:spcBef>
              <a:spcAft>
                <a:spcPts val="0"/>
              </a:spcAft>
              <a:buClr>
                <a:srgbClr val="FF0000"/>
              </a:buClr>
              <a:buSzPct val="100000"/>
              <a:defRPr/>
            </a:pPr>
            <a:endParaRPr lang="fr-FR" dirty="0">
              <a:solidFill>
                <a:srgbClr val="3D566E"/>
              </a:solidFill>
              <a:latin typeface="Calibri"/>
            </a:endParaRPr>
          </a:p>
        </p:txBody>
      </p:sp>
      <p:sp>
        <p:nvSpPr>
          <p:cNvPr id="5" name="Espace réservé de la date 4"/>
          <p:cNvSpPr>
            <a:spLocks noGrp="1"/>
          </p:cNvSpPr>
          <p:nvPr>
            <p:ph type="dt" sz="half" idx="10"/>
          </p:nvPr>
        </p:nvSpPr>
        <p:spPr/>
        <p:txBody>
          <a:bodyPr/>
          <a:lstStyle/>
          <a:p>
            <a:pPr algn="r"/>
            <a:fld id="{F008D9A9-1127-4E68-9676-64A99D232514}"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12</a:t>
            </a:fld>
            <a:endParaRPr lang="fr-FR"/>
          </a:p>
        </p:txBody>
      </p:sp>
      <p:sp>
        <p:nvSpPr>
          <p:cNvPr id="10" name="Rectangle 9"/>
          <p:cNvSpPr/>
          <p:nvPr/>
        </p:nvSpPr>
        <p:spPr>
          <a:xfrm>
            <a:off x="310438" y="4136030"/>
            <a:ext cx="8455898" cy="501124"/>
          </a:xfrm>
          <a:prstGeom prst="rect">
            <a:avLst/>
          </a:prstGeom>
          <a:solidFill>
            <a:srgbClr val="0C5076"/>
          </a:solidFill>
          <a:ln w="12700" cap="flat" cmpd="sng" algn="ctr">
            <a:solidFill>
              <a:srgbClr val="3D566E"/>
            </a:solidFill>
            <a:prstDash val="solid"/>
          </a:ln>
          <a:effectLst/>
        </p:spPr>
        <p:txBody>
          <a:bodyPr lIns="91440" tIns="45720" rIns="91440" bIns="45720" rtlCol="0" anchor="ctr"/>
          <a:lstStyle/>
          <a:p>
            <a:pPr marL="0" lvl="1" defTabSz="457200">
              <a:lnSpc>
                <a:spcPct val="90000"/>
              </a:lnSpc>
              <a:buSzPct val="100000"/>
              <a:defRPr/>
            </a:pPr>
            <a:r>
              <a:rPr lang="fr-FR" b="1" u="sng" dirty="0">
                <a:solidFill>
                  <a:srgbClr val="F28E65"/>
                </a:solidFill>
                <a:effectLst>
                  <a:outerShdw blurRad="38100" dist="38100" dir="2700000" algn="tl">
                    <a:srgbClr val="000000">
                      <a:alpha val="43137"/>
                    </a:srgbClr>
                  </a:outerShdw>
                </a:effectLst>
              </a:rPr>
              <a:t>Conseil Parcoursup</a:t>
            </a:r>
            <a:r>
              <a:rPr lang="fr-FR" b="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noProof="0" dirty="0">
                <a:solidFill>
                  <a:schemeClr val="bg1"/>
                </a:solidFill>
              </a:rPr>
              <a:t>diversifiez </a:t>
            </a:r>
            <a:r>
              <a:rPr lang="fr-FR" sz="1600" i="1" kern="0" dirty="0">
                <a:solidFill>
                  <a:schemeClr val="bg1"/>
                </a:solidFill>
              </a:rPr>
              <a:t>vos vœux</a:t>
            </a:r>
            <a:r>
              <a:rPr lang="fr-FR" sz="1600" i="1" kern="0" noProof="0" dirty="0">
                <a:solidFill>
                  <a:schemeClr val="bg1"/>
                </a:solidFill>
              </a:rPr>
              <a:t> et </a:t>
            </a:r>
            <a:r>
              <a:rPr kumimoji="0" lang="fr-FR" sz="1600" b="0" i="1" u="none" strike="noStrike" kern="0" cap="none" spc="0" normalizeH="0" baseline="0" noProof="0" dirty="0">
                <a:ln>
                  <a:noFill/>
                </a:ln>
                <a:solidFill>
                  <a:srgbClr val="ED7454"/>
                </a:solidFill>
                <a:effectLst/>
                <a:uLnTx/>
                <a:uFillTx/>
              </a:rPr>
              <a:t>évitez</a:t>
            </a:r>
            <a:r>
              <a:rPr kumimoji="0" lang="fr-FR" sz="1600" b="0" i="1" u="none" strike="noStrike" kern="0" cap="none" spc="0" normalizeH="0" baseline="0" noProof="0" dirty="0">
                <a:ln>
                  <a:noFill/>
                </a:ln>
                <a:solidFill>
                  <a:schemeClr val="bg1"/>
                </a:solidFill>
                <a:effectLst/>
                <a:uLnTx/>
                <a:uFillTx/>
              </a:rPr>
              <a:t> </a:t>
            </a:r>
            <a:r>
              <a:rPr kumimoji="0" lang="fr-FR" sz="1600" b="0" i="1" u="none" strike="noStrike" kern="0" cap="none" spc="0" normalizeH="0" baseline="0" noProof="0" dirty="0">
                <a:ln>
                  <a:noFill/>
                </a:ln>
                <a:solidFill>
                  <a:srgbClr val="ED7454"/>
                </a:solidFill>
                <a:effectLst/>
                <a:uLnTx/>
                <a:uFillTx/>
              </a:rPr>
              <a:t>impérativement</a:t>
            </a:r>
            <a:r>
              <a:rPr kumimoji="0" lang="fr-FR" sz="1600" b="0" i="1" u="none" strike="noStrike" kern="0" cap="none" spc="0" normalizeH="0" baseline="0" noProof="0" dirty="0">
                <a:ln>
                  <a:noFill/>
                </a:ln>
                <a:solidFill>
                  <a:schemeClr val="bg1"/>
                </a:solidFill>
                <a:effectLst/>
                <a:uLnTx/>
                <a:uFillTx/>
              </a:rPr>
              <a:t> de n’en formuler qu’un seul (en 2021, les candidats ont confirmé 12,8 vœux en moyenne).</a:t>
            </a:r>
          </a:p>
        </p:txBody>
      </p:sp>
      <p:sp>
        <p:nvSpPr>
          <p:cNvPr id="7" name="Rectangle à coins arrondis 6"/>
          <p:cNvSpPr/>
          <p:nvPr/>
        </p:nvSpPr>
        <p:spPr>
          <a:xfrm>
            <a:off x="6186488" y="76969"/>
            <a:ext cx="252478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Entre le 20 janvier </a:t>
            </a:r>
          </a:p>
          <a:p>
            <a:pPr algn="ctr"/>
            <a:r>
              <a:rPr lang="fr-FR" sz="1400" b="1" dirty="0">
                <a:solidFill>
                  <a:schemeClr val="bg1"/>
                </a:solidFill>
              </a:rPr>
              <a:t>et le 29 mars 2022 inclus</a:t>
            </a:r>
          </a:p>
        </p:txBody>
      </p:sp>
    </p:spTree>
    <p:extLst>
      <p:ext uri="{BB962C8B-B14F-4D97-AF65-F5344CB8AC3E}">
        <p14:creationId xmlns:p14="http://schemas.microsoft.com/office/powerpoint/2010/main" val="24835355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15646"/>
            <a:ext cx="8424000" cy="720000"/>
          </a:xfrm>
        </p:spPr>
        <p:txBody>
          <a:bodyPr/>
          <a:lstStyle/>
          <a:p>
            <a:r>
              <a:rPr lang="fr-FR" sz="2200" dirty="0">
                <a:solidFill>
                  <a:srgbClr val="ED7454"/>
                </a:solidFill>
              </a:rPr>
              <a:t>Focus</a:t>
            </a:r>
            <a:r>
              <a:rPr lang="fr-FR" sz="2200" dirty="0"/>
              <a:t> sur les vœux multiples (1/2) </a:t>
            </a:r>
          </a:p>
        </p:txBody>
      </p:sp>
      <p:sp>
        <p:nvSpPr>
          <p:cNvPr id="3" name="Espace réservé du contenu 2"/>
          <p:cNvSpPr>
            <a:spLocks noGrp="1"/>
          </p:cNvSpPr>
          <p:nvPr>
            <p:ph sz="quarter" idx="14"/>
          </p:nvPr>
        </p:nvSpPr>
        <p:spPr>
          <a:xfrm>
            <a:off x="251522" y="1431720"/>
            <a:ext cx="8406337" cy="3435886"/>
          </a:xfrm>
        </p:spPr>
        <p:txBody>
          <a:bodyPr/>
          <a:lstStyle/>
          <a:p>
            <a:pPr marL="0" lvl="1" indent="0" defTabSz="457200">
              <a:lnSpc>
                <a:spcPct val="110000"/>
              </a:lnSpc>
              <a:spcBef>
                <a:spcPct val="20000"/>
              </a:spcBef>
              <a:spcAft>
                <a:spcPts val="0"/>
              </a:spcAft>
              <a:buClr>
                <a:srgbClr val="FF0000"/>
              </a:buClr>
              <a:buNone/>
              <a:defRPr/>
            </a:pPr>
            <a:r>
              <a:rPr lang="fr-FR" sz="1800" b="1" dirty="0">
                <a:solidFill>
                  <a:srgbClr val="EC130E"/>
                </a:solidFill>
              </a:rPr>
              <a:t>&gt; </a:t>
            </a:r>
            <a:r>
              <a:rPr lang="fr-FR" sz="1600" b="1" dirty="0">
                <a:solidFill>
                  <a:srgbClr val="F28E65"/>
                </a:solidFill>
              </a:rPr>
              <a:t>Un vœu multiple est un regroupement de plusieurs formations similaires</a:t>
            </a:r>
            <a:r>
              <a:rPr lang="fr-FR" sz="1600" dirty="0">
                <a:ea typeface="Times New Roman" panose="02020603050405020304" pitchFamily="18" charset="0"/>
                <a:cs typeface="Times New Roman" panose="02020603050405020304" pitchFamily="18" charset="0"/>
              </a:rPr>
              <a:t> </a:t>
            </a:r>
            <a:r>
              <a:rPr lang="fr-FR" sz="1600" dirty="0">
                <a:solidFill>
                  <a:srgbClr val="3D566E"/>
                </a:solidFill>
              </a:rPr>
              <a:t>(</a:t>
            </a:r>
            <a:r>
              <a:rPr lang="fr-FR" sz="1600" i="1" dirty="0">
                <a:solidFill>
                  <a:srgbClr val="3D566E"/>
                </a:solidFill>
              </a:rPr>
              <a:t>exemple : le vœu multiple BTS « Chimie » qui regroupe toutes les formations de BTS « Chimie » à l’échelle nationale).</a:t>
            </a:r>
          </a:p>
          <a:p>
            <a:pPr marL="0" lvl="1" indent="0" defTabSz="457200">
              <a:lnSpc>
                <a:spcPct val="110000"/>
              </a:lnSpc>
              <a:spcBef>
                <a:spcPct val="20000"/>
              </a:spcBef>
              <a:spcAft>
                <a:spcPts val="0"/>
              </a:spcAft>
              <a:buClr>
                <a:srgbClr val="FF0000"/>
              </a:buClr>
              <a:buNone/>
              <a:defRPr/>
            </a:pPr>
            <a:endParaRPr lang="fr-FR" sz="9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Un vœu multiple compte pour un vœu </a:t>
            </a:r>
            <a:r>
              <a:rPr lang="fr-FR" sz="1600" dirty="0">
                <a:solidFill>
                  <a:srgbClr val="3D566E"/>
                </a:solidFill>
              </a:rPr>
              <a:t>parmi les 10 vœux possibles.</a:t>
            </a:r>
          </a:p>
          <a:p>
            <a:pPr marL="0" lvl="1" indent="0" defTabSz="457200">
              <a:spcBef>
                <a:spcPts val="0"/>
              </a:spcBef>
              <a:spcAft>
                <a:spcPts val="0"/>
              </a:spcAft>
              <a:buClr>
                <a:srgbClr val="FF0000"/>
              </a:buClr>
              <a:buNone/>
              <a:defRPr/>
            </a:pPr>
            <a:endParaRPr lang="fr-FR" sz="800" dirty="0">
              <a:solidFill>
                <a:srgbClr val="3D566E"/>
              </a:solidFill>
            </a:endParaRPr>
          </a:p>
          <a:p>
            <a:pPr marL="0" lvl="1" indent="0" defTabSz="457200">
              <a:lnSpc>
                <a:spcPct val="110000"/>
              </a:lnSpc>
              <a:spcBef>
                <a:spcPct val="20000"/>
              </a:spcBef>
              <a:spcAft>
                <a:spcPts val="0"/>
              </a:spcAft>
              <a:buClr>
                <a:srgbClr val="FF0000"/>
              </a:buClr>
              <a:buNone/>
              <a:defRPr/>
            </a:pPr>
            <a:r>
              <a:rPr lang="fr-FR" sz="1600" b="1" dirty="0">
                <a:solidFill>
                  <a:srgbClr val="EC130E"/>
                </a:solidFill>
              </a:rPr>
              <a:t>&gt; </a:t>
            </a:r>
            <a:r>
              <a:rPr lang="fr-FR" sz="1600" b="1" dirty="0">
                <a:solidFill>
                  <a:srgbClr val="F28E65"/>
                </a:solidFill>
              </a:rPr>
              <a:t>Chaque vœu multiple est composé de sous-vœux qui correspondent chacun à un établissement différent.</a:t>
            </a:r>
            <a:r>
              <a:rPr lang="fr-FR" sz="1600" dirty="0">
                <a:solidFill>
                  <a:srgbClr val="3D566E"/>
                </a:solidFill>
              </a:rPr>
              <a:t> Vous pouvez choisir un ou plusieurs établissements, sans avoir besoin de les classer. </a:t>
            </a:r>
          </a:p>
          <a:p>
            <a:pPr marL="0" lvl="1" indent="0" defTabSz="457200">
              <a:lnSpc>
                <a:spcPct val="110000"/>
              </a:lnSpc>
              <a:spcBef>
                <a:spcPct val="20000"/>
              </a:spcBef>
              <a:spcAft>
                <a:spcPts val="0"/>
              </a:spcAft>
              <a:buClr>
                <a:srgbClr val="FF0000"/>
              </a:buClr>
              <a:buNone/>
              <a:defRPr/>
            </a:pPr>
            <a:endParaRPr lang="fr-FR" sz="1800" dirty="0">
              <a:solidFill>
                <a:srgbClr val="3D566E"/>
              </a:solidFill>
            </a:endParaRPr>
          </a:p>
        </p:txBody>
      </p:sp>
      <p:sp>
        <p:nvSpPr>
          <p:cNvPr id="5" name="Espace réservé de la date 4"/>
          <p:cNvSpPr>
            <a:spLocks noGrp="1"/>
          </p:cNvSpPr>
          <p:nvPr>
            <p:ph type="dt" sz="half" idx="10"/>
          </p:nvPr>
        </p:nvSpPr>
        <p:spPr/>
        <p:txBody>
          <a:bodyPr/>
          <a:lstStyle/>
          <a:p>
            <a:pPr algn="r"/>
            <a:fld id="{CFFED0CB-98EC-4692-ADB6-485D6133F32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13</a:t>
            </a:fld>
            <a:endParaRPr lang="fr-FR"/>
          </a:p>
        </p:txBody>
      </p:sp>
      <p:sp>
        <p:nvSpPr>
          <p:cNvPr id="7" name="Rectangle 6"/>
          <p:cNvSpPr/>
          <p:nvPr/>
        </p:nvSpPr>
        <p:spPr>
          <a:xfrm>
            <a:off x="337419" y="4155926"/>
            <a:ext cx="8455898" cy="501124"/>
          </a:xfrm>
          <a:prstGeom prst="rect">
            <a:avLst/>
          </a:prstGeom>
          <a:solidFill>
            <a:srgbClr val="0C5076"/>
          </a:solidFill>
          <a:ln w="12700" cap="flat" cmpd="sng" algn="ctr">
            <a:solidFill>
              <a:srgbClr val="3D566E"/>
            </a:solidFill>
            <a:prstDash val="solid"/>
          </a:ln>
          <a:effectLst/>
        </p:spPr>
        <p:txBody>
          <a:bodyPr rtlCol="0" anchor="ctr"/>
          <a:lstStyle/>
          <a:p>
            <a:pPr marL="0" marR="0" lvl="1" indent="0" defTabSz="457200" eaLnBrk="1" fontAlgn="auto" latinLnBrk="0" hangingPunct="1">
              <a:lnSpc>
                <a:spcPct val="90000"/>
              </a:lnSpc>
              <a:spcBef>
                <a:spcPts val="0"/>
              </a:spcBef>
              <a:spcAft>
                <a:spcPts val="0"/>
              </a:spcAft>
              <a:buClrTx/>
              <a:buSzPct val="100000"/>
              <a:buFontTx/>
              <a:buNone/>
              <a:tabLst/>
              <a:defRPr/>
            </a:pPr>
            <a:r>
              <a:rPr lang="fr-FR" b="1" i="1" u="sng" dirty="0">
                <a:solidFill>
                  <a:srgbClr val="F28E65"/>
                </a:solidFill>
              </a:rPr>
              <a:t>A noter</a:t>
            </a:r>
            <a:r>
              <a:rPr lang="fr-FR" b="1" i="1" dirty="0">
                <a:solidFill>
                  <a:srgbClr val="F28E65"/>
                </a:solidFill>
              </a:rPr>
              <a:t> </a:t>
            </a:r>
            <a:r>
              <a:rPr kumimoji="0" lang="fr-FR" sz="1600" b="0" i="1" u="none" strike="noStrike" kern="0" cap="none" spc="0" normalizeH="0" baseline="0" noProof="0" dirty="0">
                <a:ln>
                  <a:noFill/>
                </a:ln>
                <a:solidFill>
                  <a:schemeClr val="bg1"/>
                </a:solidFill>
                <a:effectLst/>
                <a:uLnTx/>
                <a:uFillTx/>
              </a:rPr>
              <a:t>: </a:t>
            </a:r>
            <a:r>
              <a:rPr lang="fr-FR" sz="1600" i="1" kern="0" dirty="0">
                <a:solidFill>
                  <a:schemeClr val="bg1"/>
                </a:solidFill>
              </a:rPr>
              <a:t>Il n’est possible de sélectionner que </a:t>
            </a:r>
            <a:r>
              <a:rPr kumimoji="0" lang="fr-FR" sz="1600" b="0" i="1" u="none" strike="noStrike" kern="0" cap="none" spc="0" normalizeH="0" baseline="0" noProof="0" dirty="0">
                <a:ln>
                  <a:noFill/>
                </a:ln>
                <a:solidFill>
                  <a:schemeClr val="bg1"/>
                </a:solidFill>
                <a:effectLst/>
                <a:uLnTx/>
                <a:uFillTx/>
              </a:rPr>
              <a:t>5 </a:t>
            </a:r>
            <a:r>
              <a:rPr lang="fr-FR" sz="1600" i="1" kern="0" noProof="0" dirty="0">
                <a:solidFill>
                  <a:schemeClr val="bg1"/>
                </a:solidFill>
              </a:rPr>
              <a:t>vœux multiples maximum pour les filières IFSI, orthoptie, audioprothèse et orthophonie qui sont regroupées au niveau territorial.</a:t>
            </a:r>
            <a:endParaRPr kumimoji="0" lang="fr-FR" sz="1600" b="0" i="1" u="none" strike="noStrike" kern="0" cap="none" spc="0" normalizeH="0" baseline="0" noProof="0" dirty="0">
              <a:ln>
                <a:noFill/>
              </a:ln>
              <a:solidFill>
                <a:schemeClr val="bg1"/>
              </a:solidFill>
              <a:effectLst/>
              <a:uLnTx/>
              <a:uFillTx/>
            </a:endParaRPr>
          </a:p>
        </p:txBody>
      </p:sp>
      <p:sp>
        <p:nvSpPr>
          <p:cNvPr id="8" name="Rectangle à coins arrondis 7"/>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vœux multiples, pour vous donner plus d’opportunités</a:t>
            </a:r>
          </a:p>
        </p:txBody>
      </p:sp>
    </p:spTree>
    <p:extLst>
      <p:ext uri="{BB962C8B-B14F-4D97-AF65-F5344CB8AC3E}">
        <p14:creationId xmlns:p14="http://schemas.microsoft.com/office/powerpoint/2010/main" val="26665028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1"/>
            <a:ext cx="8424000" cy="447614"/>
          </a:xfrm>
        </p:spPr>
        <p:txBody>
          <a:bodyPr/>
          <a:lstStyle/>
          <a:p>
            <a:r>
              <a:rPr lang="fr-FR" sz="2200" dirty="0">
                <a:solidFill>
                  <a:srgbClr val="ED7454"/>
                </a:solidFill>
              </a:rPr>
              <a:t>Focus</a:t>
            </a:r>
            <a:r>
              <a:rPr lang="fr-FR" sz="2200" dirty="0"/>
              <a:t> sur les vœux multiples (1/2) </a:t>
            </a:r>
          </a:p>
        </p:txBody>
      </p:sp>
      <p:sp>
        <p:nvSpPr>
          <p:cNvPr id="3" name="Espace réservé du contenu 2"/>
          <p:cNvSpPr>
            <a:spLocks noGrp="1"/>
          </p:cNvSpPr>
          <p:nvPr>
            <p:ph sz="quarter" idx="14"/>
          </p:nvPr>
        </p:nvSpPr>
        <p:spPr>
          <a:xfrm>
            <a:off x="251520" y="1275606"/>
            <a:ext cx="8424000" cy="3507894"/>
          </a:xfrm>
        </p:spPr>
        <p:txBody>
          <a:bodyPr/>
          <a:lstStyle/>
          <a:p>
            <a:endParaRPr lang="fr-FR" sz="1400" b="1" dirty="0">
              <a:solidFill>
                <a:srgbClr val="3D566E"/>
              </a:solidFill>
              <a:latin typeface="Calibri"/>
            </a:endParaRPr>
          </a:p>
          <a:p>
            <a:r>
              <a:rPr lang="fr-FR" sz="1800" b="1" dirty="0"/>
              <a:t>Les formations dont </a:t>
            </a:r>
            <a:r>
              <a:rPr lang="fr-FR" sz="1800" b="1" u="sng" dirty="0"/>
              <a:t>le nombre de sous-vœux </a:t>
            </a:r>
            <a:r>
              <a:rPr lang="fr-FR" sz="1700" b="1" u="sng" dirty="0">
                <a:solidFill>
                  <a:srgbClr val="F28E65"/>
                </a:solidFill>
              </a:rPr>
              <a:t>est limité à 10 par vœu multiple dans la limite de 20 sous-vœux au total</a:t>
            </a:r>
            <a:r>
              <a:rPr lang="fr-FR" sz="1800" b="1" dirty="0"/>
              <a:t> : </a:t>
            </a:r>
            <a:endParaRPr lang="fr-FR" sz="1600" b="1" dirty="0">
              <a:solidFill>
                <a:srgbClr val="3D566E"/>
              </a:solidFill>
            </a:endParaRPr>
          </a:p>
          <a:p>
            <a:pPr marL="171450" indent="-171450">
              <a:lnSpc>
                <a:spcPct val="150000"/>
              </a:lnSpc>
              <a:buFont typeface="Arial" panose="020B0604020202020204" pitchFamily="34" charset="0"/>
              <a:buChar char="•"/>
            </a:pPr>
            <a:r>
              <a:rPr lang="fr-FR" sz="1700" b="1" dirty="0">
                <a:solidFill>
                  <a:srgbClr val="F28E65"/>
                </a:solidFill>
              </a:rPr>
              <a:t>Les BTS et les BUT </a:t>
            </a:r>
            <a:r>
              <a:rPr lang="fr-FR" sz="1700" dirty="0"/>
              <a:t>regroupés par </a:t>
            </a:r>
            <a:r>
              <a:rPr lang="fr-FR" sz="1700" b="1" dirty="0">
                <a:solidFill>
                  <a:srgbClr val="F28E65"/>
                </a:solidFill>
              </a:rPr>
              <a:t>spécialité à l’échelle nationale </a:t>
            </a:r>
          </a:p>
          <a:p>
            <a:pPr marL="171450" indent="-171450">
              <a:lnSpc>
                <a:spcPct val="150000"/>
              </a:lnSpc>
              <a:buFont typeface="Arial" panose="020B0604020202020204" pitchFamily="34" charset="0"/>
              <a:buChar char="•"/>
            </a:pPr>
            <a:r>
              <a:rPr lang="fr-FR" sz="1700" b="1" dirty="0">
                <a:solidFill>
                  <a:srgbClr val="F28E65"/>
                </a:solidFill>
              </a:rPr>
              <a:t>Les DN MADE </a:t>
            </a:r>
            <a:r>
              <a:rPr lang="fr-FR" sz="1700" dirty="0"/>
              <a:t>regroupés par </a:t>
            </a:r>
            <a:r>
              <a:rPr lang="fr-FR" sz="1700" b="1" dirty="0">
                <a:solidFill>
                  <a:srgbClr val="F28E65"/>
                </a:solidFill>
              </a:rPr>
              <a:t>mention à l’échelle nationale </a:t>
            </a:r>
          </a:p>
          <a:p>
            <a:pPr marL="171450" indent="-171450">
              <a:lnSpc>
                <a:spcPct val="150000"/>
              </a:lnSpc>
              <a:buFont typeface="Arial" panose="020B0604020202020204" pitchFamily="34" charset="0"/>
              <a:buChar char="•"/>
            </a:pPr>
            <a:r>
              <a:rPr lang="fr-FR" sz="1700" b="1" dirty="0">
                <a:solidFill>
                  <a:srgbClr val="F28E65"/>
                </a:solidFill>
              </a:rPr>
              <a:t>Les DCG</a:t>
            </a:r>
            <a:r>
              <a:rPr lang="fr-FR" sz="1700" dirty="0">
                <a:solidFill>
                  <a:srgbClr val="F28E65"/>
                </a:solidFill>
              </a:rPr>
              <a:t> </a:t>
            </a:r>
            <a:r>
              <a:rPr lang="fr-FR" sz="1700" dirty="0"/>
              <a:t>(diplôme de comptabilité et de gestion) regroupés à </a:t>
            </a:r>
            <a:r>
              <a:rPr lang="fr-FR" sz="1700" b="1" dirty="0">
                <a:solidFill>
                  <a:srgbClr val="F28E65"/>
                </a:solidFill>
              </a:rPr>
              <a:t>l’échelle nationale </a:t>
            </a:r>
          </a:p>
          <a:p>
            <a:pPr marL="171450" indent="-171450">
              <a:lnSpc>
                <a:spcPct val="150000"/>
              </a:lnSpc>
              <a:buFont typeface="Arial" panose="020B0604020202020204" pitchFamily="34" charset="0"/>
              <a:buChar char="•"/>
            </a:pPr>
            <a:r>
              <a:rPr lang="fr-FR" sz="1700" b="1" dirty="0">
                <a:solidFill>
                  <a:srgbClr val="F28E65"/>
                </a:solidFill>
              </a:rPr>
              <a:t>Les classes prépas </a:t>
            </a:r>
            <a:r>
              <a:rPr lang="fr-FR" sz="1700" dirty="0"/>
              <a:t>regroupées</a:t>
            </a:r>
            <a:r>
              <a:rPr lang="fr-FR" sz="1700" dirty="0">
                <a:solidFill>
                  <a:srgbClr val="3D566E"/>
                </a:solidFill>
              </a:rPr>
              <a:t> </a:t>
            </a:r>
            <a:r>
              <a:rPr lang="fr-FR" sz="1700" b="1" dirty="0">
                <a:solidFill>
                  <a:srgbClr val="F28E65"/>
                </a:solidFill>
              </a:rPr>
              <a:t>par voie à l’échelle nationale</a:t>
            </a:r>
          </a:p>
          <a:p>
            <a:pPr marL="171450" indent="-171450">
              <a:spcAft>
                <a:spcPts val="0"/>
              </a:spcAft>
              <a:buFont typeface="Arial" panose="020B0604020202020204" pitchFamily="34" charset="0"/>
              <a:buChar char="•"/>
            </a:pPr>
            <a:r>
              <a:rPr lang="fr-FR" sz="1800" b="1" dirty="0">
                <a:solidFill>
                  <a:srgbClr val="F28E65"/>
                </a:solidFill>
              </a:rPr>
              <a:t>Les EFTS </a:t>
            </a:r>
            <a:r>
              <a:rPr lang="fr-FR" sz="1800" dirty="0"/>
              <a:t>(</a:t>
            </a:r>
            <a:r>
              <a:rPr lang="fr-FR" sz="1800" dirty="0" err="1"/>
              <a:t>Etabl</a:t>
            </a:r>
            <a:r>
              <a:rPr lang="fr-FR" sz="1800" dirty="0"/>
              <a:t>. de Formation en Travail Social) </a:t>
            </a:r>
            <a:r>
              <a:rPr lang="fr-FR" sz="1800" dirty="0">
                <a:solidFill>
                  <a:srgbClr val="3D566E"/>
                </a:solidFill>
              </a:rPr>
              <a:t>regroupés par </a:t>
            </a:r>
            <a:r>
              <a:rPr lang="fr-FR" sz="1800" b="1" dirty="0">
                <a:solidFill>
                  <a:srgbClr val="F28E65"/>
                </a:solidFill>
              </a:rPr>
              <a:t>diplôme d’Etat à l’échelle nationale </a:t>
            </a:r>
            <a:endParaRPr lang="fr-FR" sz="1800" dirty="0">
              <a:solidFill>
                <a:srgbClr val="3D566E"/>
              </a:solidFill>
            </a:endParaRPr>
          </a:p>
          <a:p>
            <a:pPr marL="171450" indent="-171450">
              <a:lnSpc>
                <a:spcPct val="150000"/>
              </a:lnSpc>
              <a:buFont typeface="Arial" panose="020B0604020202020204" pitchFamily="34" charset="0"/>
              <a:buChar char="•"/>
            </a:pPr>
            <a:endParaRPr lang="fr-FR" sz="1700" b="1" dirty="0">
              <a:solidFill>
                <a:srgbClr val="F28E65"/>
              </a:solidFill>
            </a:endParaRPr>
          </a:p>
          <a:p>
            <a:pPr marL="171450" indent="-171450">
              <a:buFont typeface="Arial" panose="020B0604020202020204" pitchFamily="34" charset="0"/>
              <a:buChar char="•"/>
            </a:pPr>
            <a:endParaRPr lang="fr-FR" sz="1400" b="1" dirty="0">
              <a:solidFill>
                <a:srgbClr val="F28E65"/>
              </a:solidFill>
              <a:latin typeface="Calibri"/>
            </a:endParaRPr>
          </a:p>
          <a:p>
            <a:r>
              <a:rPr lang="fr-FR" sz="1400" b="1" dirty="0">
                <a:solidFill>
                  <a:srgbClr val="F28E65"/>
                </a:solidFill>
                <a:latin typeface="Calibri"/>
              </a:rPr>
              <a:t>                                 </a:t>
            </a:r>
          </a:p>
          <a:p>
            <a:endParaRPr lang="fr-FR" sz="1400" b="1" dirty="0">
              <a:solidFill>
                <a:srgbClr val="F28E65"/>
              </a:solidFill>
              <a:latin typeface="Calibri"/>
            </a:endParaRPr>
          </a:p>
        </p:txBody>
      </p:sp>
      <p:sp>
        <p:nvSpPr>
          <p:cNvPr id="5" name="Espace réservé de la date 4"/>
          <p:cNvSpPr>
            <a:spLocks noGrp="1"/>
          </p:cNvSpPr>
          <p:nvPr>
            <p:ph type="dt" sz="half" idx="10"/>
          </p:nvPr>
        </p:nvSpPr>
        <p:spPr/>
        <p:txBody>
          <a:bodyPr/>
          <a:lstStyle/>
          <a:p>
            <a:pPr algn="r"/>
            <a:fld id="{7A22F003-EED6-45F3-9684-AF4C688BFAA3}"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14</a:t>
            </a:fld>
            <a:endParaRPr lang="fr-FR"/>
          </a:p>
        </p:txBody>
      </p:sp>
    </p:spTree>
    <p:extLst>
      <p:ext uri="{BB962C8B-B14F-4D97-AF65-F5344CB8AC3E}">
        <p14:creationId xmlns:p14="http://schemas.microsoft.com/office/powerpoint/2010/main" val="1702998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les vœux en apprentissage </a:t>
            </a:r>
          </a:p>
        </p:txBody>
      </p:sp>
      <p:sp>
        <p:nvSpPr>
          <p:cNvPr id="3" name="Espace réservé du contenu 2"/>
          <p:cNvSpPr>
            <a:spLocks noGrp="1"/>
          </p:cNvSpPr>
          <p:nvPr>
            <p:ph sz="quarter" idx="14"/>
          </p:nvPr>
        </p:nvSpPr>
        <p:spPr>
          <a:xfrm>
            <a:off x="294694" y="1303836"/>
            <a:ext cx="8424936" cy="3513319"/>
          </a:xfrm>
        </p:spPr>
        <p:txBody>
          <a:bodyPr/>
          <a:lstStyle/>
          <a:p>
            <a:pPr marL="0" lvl="1" indent="0">
              <a:spcBef>
                <a:spcPts val="0"/>
              </a:spcBef>
              <a:spcAft>
                <a:spcPts val="0"/>
              </a:spcAft>
              <a:buNone/>
              <a:defRPr/>
            </a:pPr>
            <a:endParaRPr lang="fr-FR" sz="1600" dirty="0">
              <a:solidFill>
                <a:srgbClr val="0C5076"/>
              </a:solidFill>
            </a:endParaRPr>
          </a:p>
          <a:p>
            <a:r>
              <a:rPr lang="fr-FR" sz="1600" b="1" dirty="0">
                <a:solidFill>
                  <a:srgbClr val="EC130E"/>
                </a:solidFill>
              </a:rPr>
              <a:t>&gt;</a:t>
            </a:r>
            <a:r>
              <a:rPr lang="fr-FR" sz="1600" b="1" dirty="0">
                <a:solidFill>
                  <a:srgbClr val="FF0000"/>
                </a:solidFill>
              </a:rPr>
              <a:t> </a:t>
            </a:r>
            <a:r>
              <a:rPr lang="fr-FR" sz="1600" b="1" dirty="0">
                <a:solidFill>
                  <a:srgbClr val="ED7454"/>
                </a:solidFill>
              </a:rPr>
              <a:t>Jusqu’à 10 vœux en apprentissage</a:t>
            </a:r>
            <a:r>
              <a:rPr lang="fr-FR" sz="1600" dirty="0"/>
              <a:t>, en plus des 10 autres vœux autorisés</a:t>
            </a:r>
          </a:p>
          <a:p>
            <a:pPr>
              <a:spcAft>
                <a:spcPts val="0"/>
              </a:spcAft>
            </a:pPr>
            <a:endParaRPr lang="fr-FR" sz="1600" dirty="0"/>
          </a:p>
          <a:p>
            <a:r>
              <a:rPr lang="fr-FR" sz="1600" b="1" dirty="0">
                <a:solidFill>
                  <a:srgbClr val="EC130E"/>
                </a:solidFill>
              </a:rPr>
              <a:t>&gt;</a:t>
            </a:r>
            <a:r>
              <a:rPr lang="fr-FR" sz="1600" b="1" dirty="0">
                <a:solidFill>
                  <a:srgbClr val="F28E65"/>
                </a:solidFill>
              </a:rPr>
              <a:t> </a:t>
            </a:r>
            <a:r>
              <a:rPr lang="fr-FR" sz="1600" b="1" dirty="0">
                <a:solidFill>
                  <a:srgbClr val="ED7454"/>
                </a:solidFill>
              </a:rPr>
              <a:t>Pas de date limite pour formuler des vœux en apprentissage </a:t>
            </a:r>
            <a:r>
              <a:rPr lang="fr-FR" sz="1600" dirty="0"/>
              <a:t>(pour la majorité des formations en apprentissage)</a:t>
            </a:r>
          </a:p>
          <a:p>
            <a:endParaRPr lang="fr-FR" sz="1600" b="1" dirty="0">
              <a:solidFill>
                <a:srgbClr val="FF0000"/>
              </a:solidFill>
            </a:endParaRPr>
          </a:p>
          <a:p>
            <a:r>
              <a:rPr lang="fr-FR" sz="1600" b="1" dirty="0">
                <a:solidFill>
                  <a:srgbClr val="FF0000"/>
                </a:solidFill>
              </a:rPr>
              <a:t>&gt;</a:t>
            </a:r>
            <a:r>
              <a:rPr lang="fr-FR" sz="1600" dirty="0"/>
              <a:t> </a:t>
            </a:r>
            <a:r>
              <a:rPr lang="fr-FR" sz="1600" b="1" dirty="0">
                <a:solidFill>
                  <a:srgbClr val="ED7454"/>
                </a:solidFill>
              </a:rPr>
              <a:t>Une rubrique spécifique dans votre dossier pour vos vœux en apprentissage</a:t>
            </a:r>
          </a:p>
          <a:p>
            <a:endParaRPr lang="fr-FR" sz="800" dirty="0"/>
          </a:p>
          <a:p>
            <a:endParaRPr lang="fr-FR" sz="500"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15</a:t>
            </a:fld>
            <a:endParaRPr lang="fr-FR"/>
          </a:p>
        </p:txBody>
      </p:sp>
      <p:sp>
        <p:nvSpPr>
          <p:cNvPr id="7" name="Rectangle 6"/>
          <p:cNvSpPr/>
          <p:nvPr/>
        </p:nvSpPr>
        <p:spPr>
          <a:xfrm>
            <a:off x="328101" y="3628175"/>
            <a:ext cx="8455898" cy="828980"/>
          </a:xfrm>
          <a:prstGeom prst="rect">
            <a:avLst/>
          </a:prstGeom>
          <a:solidFill>
            <a:srgbClr val="0C5076"/>
          </a:solidFill>
          <a:ln w="12700" cap="flat" cmpd="sng" algn="ctr">
            <a:solidFill>
              <a:srgbClr val="3D566E"/>
            </a:solidFill>
            <a:prstDash val="solid"/>
          </a:ln>
          <a:effectLst/>
        </p:spPr>
        <p:txBody>
          <a:bodyPr rtlCol="0" anchor="ctr"/>
          <a:lstStyle/>
          <a:p>
            <a:pPr marL="0" lvl="1" defTabSz="457200">
              <a:lnSpc>
                <a:spcPct val="90000"/>
              </a:lnSpc>
              <a:buSzPct val="100000"/>
              <a:defRPr/>
            </a:pPr>
            <a:r>
              <a:rPr lang="fr-FR" sz="1600" b="1" i="1" u="sng" dirty="0">
                <a:solidFill>
                  <a:srgbClr val="ED7454"/>
                </a:solidFill>
              </a:rPr>
              <a:t>Rappel</a:t>
            </a:r>
            <a:r>
              <a:rPr lang="fr-FR" sz="1600" b="1" i="1" kern="0" dirty="0">
                <a:solidFill>
                  <a:schemeClr val="bg1"/>
                </a:solidFill>
              </a:rPr>
              <a:t> </a:t>
            </a:r>
            <a:r>
              <a:rPr lang="fr-FR" sz="1600" i="1" kern="0" dirty="0">
                <a:solidFill>
                  <a:schemeClr val="bg1"/>
                </a:solidFill>
              </a:rPr>
              <a:t>: les centres de formation en apprentissage ont pour mission d’accompagner les candidats en apprentissage pour trouver un employeur et signer un contrat d’apprentissage.</a:t>
            </a:r>
          </a:p>
          <a:p>
            <a:pPr marL="0" lvl="1" defTabSz="457200">
              <a:lnSpc>
                <a:spcPct val="90000"/>
              </a:lnSpc>
              <a:buSzPct val="100000"/>
              <a:defRPr/>
            </a:pPr>
            <a:r>
              <a:rPr lang="fr-FR" sz="1600" i="1" kern="0" dirty="0">
                <a:solidFill>
                  <a:schemeClr val="bg1"/>
                </a:solidFill>
              </a:rPr>
              <a:t>Retrouvez des conseils pour trouver un employeur sur Parcoursup.fr  </a:t>
            </a:r>
            <a:endParaRPr kumimoji="0" lang="fr-FR" sz="1600" b="0" i="1"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2246294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solidFill>
                  <a:srgbClr val="ED7454"/>
                </a:solidFill>
              </a:rPr>
              <a:t>Focus</a:t>
            </a:r>
            <a:r>
              <a:rPr lang="fr-FR" sz="2200" dirty="0"/>
              <a:t> sur le secteur géographique</a:t>
            </a:r>
          </a:p>
        </p:txBody>
      </p:sp>
      <p:sp>
        <p:nvSpPr>
          <p:cNvPr id="3" name="Espace réservé du contenu 2"/>
          <p:cNvSpPr>
            <a:spLocks noGrp="1"/>
          </p:cNvSpPr>
          <p:nvPr>
            <p:ph sz="quarter" idx="14"/>
          </p:nvPr>
        </p:nvSpPr>
        <p:spPr>
          <a:xfrm>
            <a:off x="359999" y="1419622"/>
            <a:ext cx="8523604" cy="3280966"/>
          </a:xfrm>
        </p:spPr>
        <p:txBody>
          <a:bodyPr/>
          <a:lstStyle/>
          <a:p>
            <a:pPr marL="0" lvl="1" indent="0">
              <a:buSzPct val="100000"/>
              <a:buNone/>
            </a:pPr>
            <a:r>
              <a:rPr lang="fr-FR" sz="1700" b="1" dirty="0">
                <a:solidFill>
                  <a:srgbClr val="F28E65"/>
                </a:solidFill>
              </a:rPr>
              <a:t>Pour les formations sélectives (BTS, BUT, IFSI, écoles…)  </a:t>
            </a:r>
            <a:r>
              <a:rPr lang="fr-FR" sz="1700" dirty="0"/>
              <a:t> </a:t>
            </a:r>
            <a:endParaRPr lang="fr-FR" dirty="0"/>
          </a:p>
          <a:p>
            <a:pPr marL="177800" lvl="1" indent="-177800">
              <a:lnSpc>
                <a:spcPct val="80000"/>
              </a:lnSpc>
              <a:buClr>
                <a:srgbClr val="EC130E"/>
              </a:buClr>
              <a:buSzPct val="100000"/>
              <a:buFont typeface="Lucida Grande"/>
              <a:buChar char="&gt;"/>
              <a:defRPr/>
            </a:pPr>
            <a:r>
              <a:rPr lang="fr-FR" sz="1600" b="1" u="sng" dirty="0">
                <a:solidFill>
                  <a:srgbClr val="0C5076"/>
                </a:solidFill>
              </a:rPr>
              <a:t>Il n’y a pas de secteur géographique.</a:t>
            </a:r>
            <a:r>
              <a:rPr lang="fr-FR" sz="1600" b="1" dirty="0">
                <a:solidFill>
                  <a:srgbClr val="0C5076"/>
                </a:solidFill>
              </a:rPr>
              <a:t>  </a:t>
            </a:r>
            <a:r>
              <a:rPr lang="fr-FR" sz="1600" dirty="0">
                <a:solidFill>
                  <a:srgbClr val="0C5076"/>
                </a:solidFill>
              </a:rPr>
              <a:t>Les lycéens peuvent faire des vœux pour les formations qui les intéressent où qu’elles soient, dans leur académie ou en dehors.</a:t>
            </a:r>
            <a:r>
              <a:rPr lang="fr-FR" sz="1600" b="1" u="sng" dirty="0">
                <a:solidFill>
                  <a:srgbClr val="0C5076"/>
                </a:solidFill>
              </a:rPr>
              <a:t> </a:t>
            </a:r>
            <a:endParaRPr lang="fr-FR" sz="1700" dirty="0">
              <a:solidFill>
                <a:srgbClr val="F28E65"/>
              </a:solidFill>
            </a:endParaRPr>
          </a:p>
          <a:p>
            <a:pPr marL="177800" lvl="1" indent="-177800">
              <a:lnSpc>
                <a:spcPct val="80000"/>
              </a:lnSpc>
              <a:buClr>
                <a:srgbClr val="EC130E"/>
              </a:buClr>
              <a:buSzPct val="100000"/>
              <a:buFont typeface="Lucida Grande"/>
              <a:buChar char="&gt;"/>
              <a:defRPr/>
            </a:pPr>
            <a:endParaRPr lang="fr-FR" sz="1700" b="1" dirty="0">
              <a:solidFill>
                <a:srgbClr val="F28E65"/>
              </a:solidFill>
            </a:endParaRPr>
          </a:p>
          <a:p>
            <a:pPr marL="0" lvl="1" indent="0">
              <a:lnSpc>
                <a:spcPct val="80000"/>
              </a:lnSpc>
              <a:buClr>
                <a:srgbClr val="EC130E"/>
              </a:buClr>
              <a:buSzPct val="100000"/>
              <a:buNone/>
              <a:defRPr/>
            </a:pPr>
            <a:r>
              <a:rPr lang="fr-FR" sz="1700" b="1" dirty="0">
                <a:solidFill>
                  <a:srgbClr val="F28E65"/>
                </a:solidFill>
              </a:rPr>
              <a:t>Pour les formations non-sélectives (licences, PPPE, PASS)</a:t>
            </a:r>
            <a:r>
              <a:rPr lang="fr-FR" sz="1700" dirty="0">
                <a:solidFill>
                  <a:srgbClr val="F28E65"/>
                </a:solidFill>
              </a:rPr>
              <a:t> </a:t>
            </a:r>
            <a:endParaRPr lang="fr-FR" sz="1700" dirty="0">
              <a:solidFill>
                <a:srgbClr val="F28E65"/>
              </a:solidFill>
              <a:cs typeface="Arial"/>
            </a:endParaRPr>
          </a:p>
          <a:p>
            <a:pPr marL="177800" lvl="1" indent="-177800">
              <a:lnSpc>
                <a:spcPct val="90000"/>
              </a:lnSpc>
              <a:buClr>
                <a:srgbClr val="EC130E"/>
              </a:buClr>
              <a:buSzPct val="100000"/>
              <a:buFont typeface="Lucida Grande"/>
              <a:buChar char="&gt;"/>
              <a:defRPr/>
            </a:pPr>
            <a:r>
              <a:rPr lang="fr-FR" sz="1600" dirty="0">
                <a:solidFill>
                  <a:srgbClr val="0C5076"/>
                </a:solidFill>
              </a:rPr>
              <a:t>Les lycéens peuvent faire des vœux pour les formations qui les intéressent dans leur académie ou en dehors. Lorsque la licence, le PPPE ou le PASS est très demandé, </a:t>
            </a:r>
            <a:r>
              <a:rPr lang="fr-FR" sz="1600" b="1" dirty="0">
                <a:solidFill>
                  <a:srgbClr val="0C5076"/>
                </a:solidFill>
              </a:rPr>
              <a:t>une priorité au secteur géographique (généralement l’académie, voir le département) s’applique : </a:t>
            </a:r>
            <a:r>
              <a:rPr lang="fr-FR" sz="1500" dirty="0">
                <a:solidFill>
                  <a:srgbClr val="0C5076"/>
                </a:solidFill>
              </a:rPr>
              <a:t>un pourcentage maximum de candidats résidant en dehors du secteur géographique est alors fixé par le recteur. </a:t>
            </a:r>
          </a:p>
          <a:p>
            <a:pPr marL="177800" lvl="1" indent="-177800">
              <a:lnSpc>
                <a:spcPct val="90000"/>
              </a:lnSpc>
              <a:buClr>
                <a:srgbClr val="EC130E"/>
              </a:buClr>
              <a:buSzPct val="100000"/>
              <a:buFont typeface="Lucida Grande"/>
              <a:buChar char="&gt;"/>
              <a:defRPr/>
            </a:pPr>
            <a:r>
              <a:rPr lang="fr-FR" sz="1500" dirty="0">
                <a:solidFill>
                  <a:srgbClr val="0C5076"/>
                </a:solidFill>
              </a:rPr>
              <a:t>L’appartenance ou non au secteur est affichée aux candidats. Les pourcentages fixés par les recteurs seront affichés sur Parcoursup avant le début de la phase d’admission. </a:t>
            </a:r>
          </a:p>
          <a:p>
            <a:pPr marL="0" lvl="1" indent="0">
              <a:buSzPct val="100000"/>
              <a:buNone/>
              <a:defRPr/>
            </a:pPr>
            <a:r>
              <a:rPr lang="fr-FR" sz="900" dirty="0"/>
              <a:t>          </a:t>
            </a:r>
            <a:endParaRPr lang="fr-FR" sz="900" b="1" dirty="0">
              <a:solidFill>
                <a:srgbClr val="F28E65"/>
              </a:solidFil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16</a:t>
            </a:fld>
            <a:endParaRPr lang="fr-FR"/>
          </a:p>
        </p:txBody>
      </p:sp>
      <p:sp>
        <p:nvSpPr>
          <p:cNvPr id="7" name="Rectangle à coins arrondis 6"/>
          <p:cNvSpPr/>
          <p:nvPr/>
        </p:nvSpPr>
        <p:spPr>
          <a:xfrm>
            <a:off x="4886325" y="86105"/>
            <a:ext cx="38787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Des formations sur l’ensemble du territoire</a:t>
            </a:r>
          </a:p>
        </p:txBody>
      </p:sp>
    </p:spTree>
    <p:extLst>
      <p:ext uri="{BB962C8B-B14F-4D97-AF65-F5344CB8AC3E}">
        <p14:creationId xmlns:p14="http://schemas.microsoft.com/office/powerpoint/2010/main" val="3276533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demande de césure : mode d’emploi </a:t>
            </a:r>
          </a:p>
        </p:txBody>
      </p:sp>
      <p:sp>
        <p:nvSpPr>
          <p:cNvPr id="3" name="Espace réservé du contenu 2"/>
          <p:cNvSpPr>
            <a:spLocks noGrp="1"/>
          </p:cNvSpPr>
          <p:nvPr>
            <p:ph sz="quarter" idx="14"/>
          </p:nvPr>
        </p:nvSpPr>
        <p:spPr>
          <a:xfrm>
            <a:off x="342337" y="1419623"/>
            <a:ext cx="8441663" cy="3312368"/>
          </a:xfrm>
        </p:spPr>
        <p:txBody>
          <a:bodyPr/>
          <a:lstStyle/>
          <a:p>
            <a:pPr lvl="0" defTabSz="457200">
              <a:spcBef>
                <a:spcPct val="20000"/>
              </a:spcBef>
              <a:spcAft>
                <a:spcPts val="0"/>
              </a:spcAft>
              <a:buClr>
                <a:srgbClr val="FF0000"/>
              </a:buClr>
              <a:buSzPct val="100000"/>
            </a:pPr>
            <a:r>
              <a:rPr lang="fr-FR" sz="1600" b="1" dirty="0">
                <a:solidFill>
                  <a:srgbClr val="ED7454"/>
                </a:solidFill>
              </a:rPr>
              <a:t>Un lycéen peut demander une césure directement après le bac </a:t>
            </a:r>
            <a:r>
              <a:rPr lang="fr-FR" sz="1600" dirty="0"/>
              <a:t>: possibilité de suspendre temporairement une formation afin d’acquérir une expérience utile pour son projet de formation (partir à l’étranger, réaliser un projet associatif, entrepreneurial etc…)</a:t>
            </a:r>
            <a:endParaRPr lang="fr-FR" sz="800" dirty="0"/>
          </a:p>
          <a:p>
            <a:pPr lvl="0" defTabSz="457200">
              <a:spcBef>
                <a:spcPct val="20000"/>
              </a:spcBef>
              <a:spcAft>
                <a:spcPts val="0"/>
              </a:spcAft>
              <a:buClr>
                <a:srgbClr val="FF0000"/>
              </a:buClr>
              <a:buSzPct val="100000"/>
            </a:pPr>
            <a:endParaRPr lang="fr-FR" sz="900" dirty="0">
              <a:solidFill>
                <a:srgbClr val="3D566E"/>
              </a:solidFill>
            </a:endParaRPr>
          </a:p>
          <a:p>
            <a:pPr marL="626745" lvl="1" indent="-169545" defTabSz="457200">
              <a:spcBef>
                <a:spcPct val="20000"/>
              </a:spcBef>
              <a:spcAft>
                <a:spcPts val="0"/>
              </a:spcAft>
              <a:buClr>
                <a:srgbClr val="FF0000"/>
              </a:buClr>
              <a:buFont typeface="Arial-ItalicMT" charset="0"/>
              <a:buChar char="&gt;"/>
            </a:pPr>
            <a:r>
              <a:rPr lang="fr-FR" sz="1400" dirty="0">
                <a:solidFill>
                  <a:srgbClr val="0C5076"/>
                </a:solidFill>
              </a:rPr>
              <a:t>Durée la césure : d’un semestre à une année universitaire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Demande de césure à signaler lors de la saisie des vœux sur Parcoursup </a:t>
            </a:r>
            <a:r>
              <a:rPr lang="fr-FR" sz="1400" dirty="0">
                <a:solidFill>
                  <a:srgbClr val="0C5076"/>
                </a:solidFill>
              </a:rPr>
              <a:t>(en cochant la case « césure »)</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L’établissement prend connaissance de la demande de césure après que le lycéen a accepté définitivement la proposition d’admission </a:t>
            </a:r>
            <a:r>
              <a:rPr lang="fr-FR" sz="1600" b="1" dirty="0">
                <a:solidFill>
                  <a:srgbClr val="ED7454"/>
                </a:solidFill>
              </a:rPr>
              <a:t>&gt;</a:t>
            </a:r>
            <a:r>
              <a:rPr lang="fr-FR" sz="1400" b="1" dirty="0">
                <a:solidFill>
                  <a:srgbClr val="0C5076"/>
                </a:solidFill>
              </a:rPr>
              <a:t> </a:t>
            </a:r>
            <a:r>
              <a:rPr lang="fr-FR" sz="1400" dirty="0">
                <a:solidFill>
                  <a:srgbClr val="0C5076"/>
                </a:solidFill>
              </a:rPr>
              <a:t>Le lycéen contacte la formation pour s’y inscrire et savoir comment déposer sa demande de césure</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La césure n’est pas accordée de droit</a:t>
            </a:r>
            <a:r>
              <a:rPr lang="fr-FR" sz="1400" dirty="0">
                <a:solidFill>
                  <a:srgbClr val="0C5076"/>
                </a:solidFill>
              </a:rPr>
              <a:t> : une lettre de motivation précisant les objectifs et le projet envisagés pour cette césure doit être adressée au président ou directeur de l’établissement</a:t>
            </a:r>
            <a:endParaRPr lang="fr-FR" sz="1400" dirty="0">
              <a:solidFill>
                <a:srgbClr val="0C5076"/>
              </a:solidFill>
              <a:cs typeface="Arial"/>
            </a:endParaRPr>
          </a:p>
          <a:p>
            <a:pPr marL="626745" lvl="1" indent="-169545" defTabSz="457200">
              <a:spcBef>
                <a:spcPct val="20000"/>
              </a:spcBef>
              <a:spcAft>
                <a:spcPts val="0"/>
              </a:spcAft>
              <a:buClr>
                <a:srgbClr val="FF0000"/>
              </a:buClr>
              <a:buFont typeface="Arial-ItalicMT" charset="0"/>
              <a:buChar char="&gt;"/>
            </a:pPr>
            <a:r>
              <a:rPr lang="fr-FR" sz="1400" b="1" dirty="0">
                <a:solidFill>
                  <a:srgbClr val="0C5076"/>
                </a:solidFill>
              </a:rPr>
              <a:t>A l’issue de la césure, l’étudiant pourra réintégrer la formation s’il le souhaite sans repasser par Parcoursup</a:t>
            </a:r>
            <a:endParaRPr lang="fr-FR" sz="1400" b="1" dirty="0">
              <a:solidFill>
                <a:srgbClr val="0C5076"/>
              </a:solidFill>
              <a:cs typeface="Arial"/>
            </a:endParaRP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17</a:t>
            </a:fld>
            <a:endParaRPr lang="fr-FR"/>
          </a:p>
        </p:txBody>
      </p:sp>
      <p:sp>
        <p:nvSpPr>
          <p:cNvPr id="7" name="Rectangle à coins arrondis 6"/>
          <p:cNvSpPr/>
          <p:nvPr/>
        </p:nvSpPr>
        <p:spPr>
          <a:xfrm>
            <a:off x="6193631" y="86105"/>
            <a:ext cx="2571425"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Faire le choix de la césure</a:t>
            </a:r>
          </a:p>
        </p:txBody>
      </p:sp>
    </p:spTree>
    <p:extLst>
      <p:ext uri="{BB962C8B-B14F-4D97-AF65-F5344CB8AC3E}">
        <p14:creationId xmlns:p14="http://schemas.microsoft.com/office/powerpoint/2010/main" val="164533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BC6F468-705E-4774-9869-C5F1E6C2DE4E}"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31902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780736"/>
            <a:ext cx="8424000" cy="447614"/>
          </a:xfrm>
        </p:spPr>
        <p:txBody>
          <a:bodyPr/>
          <a:lstStyle/>
          <a:p>
            <a:r>
              <a:rPr lang="fr-FR" sz="2200" dirty="0"/>
              <a:t>Finaliser son dossier et confirmer vos vœux </a:t>
            </a:r>
          </a:p>
        </p:txBody>
      </p:sp>
      <p:sp>
        <p:nvSpPr>
          <p:cNvPr id="3" name="Espace réservé du contenu 2"/>
          <p:cNvSpPr>
            <a:spLocks noGrp="1"/>
          </p:cNvSpPr>
          <p:nvPr>
            <p:ph sz="quarter" idx="14"/>
          </p:nvPr>
        </p:nvSpPr>
        <p:spPr>
          <a:xfrm>
            <a:off x="369124" y="1296104"/>
            <a:ext cx="8424000" cy="3291870"/>
          </a:xfrm>
        </p:spPr>
        <p:txBody>
          <a:bodyPr/>
          <a:lstStyle/>
          <a:p>
            <a:pPr lvl="0" defTabSz="457200">
              <a:spcBef>
                <a:spcPct val="20000"/>
              </a:spcBef>
              <a:spcAft>
                <a:spcPts val="0"/>
              </a:spcAft>
              <a:buClr>
                <a:srgbClr val="FF0000"/>
              </a:buClr>
              <a:buSzPct val="100000"/>
              <a:defRPr/>
            </a:pPr>
            <a:r>
              <a:rPr lang="fr-FR" sz="1800" b="1" dirty="0"/>
              <a:t>Pour que les vœux saisis deviennent définitifs sur Parcoursup, les candidats doivent obligatoirement :</a:t>
            </a:r>
            <a:endParaRPr lang="fr-FR" sz="1200" dirty="0"/>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Compléter leur dossier : </a:t>
            </a:r>
            <a:endParaRPr lang="fr-FR" sz="2000" dirty="0"/>
          </a:p>
          <a:p>
            <a:pPr marL="594360" lvl="1" indent="-342900" defTabSz="457200">
              <a:spcBef>
                <a:spcPct val="20000"/>
              </a:spcBef>
              <a:spcAft>
                <a:spcPts val="0"/>
              </a:spcAft>
              <a:buClr>
                <a:srgbClr val="0C5076"/>
              </a:buClr>
              <a:buSzPct val="100000"/>
              <a:defRPr/>
            </a:pPr>
            <a:r>
              <a:rPr lang="fr-FR" sz="1800" dirty="0">
                <a:solidFill>
                  <a:srgbClr val="0C5076"/>
                </a:solidFill>
              </a:rPr>
              <a:t>projet de formation motivé pour chaque vœu formulé</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préférence et autres projets »</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pièces complémentaires demandées par certaines formations</a:t>
            </a:r>
            <a:endParaRPr lang="fr-FR" sz="1800" dirty="0">
              <a:solidFill>
                <a:srgbClr val="0C5076"/>
              </a:solidFill>
              <a:cs typeface="Arial"/>
            </a:endParaRPr>
          </a:p>
          <a:p>
            <a:pPr marL="594360" lvl="1" indent="-342900" defTabSz="457200">
              <a:spcBef>
                <a:spcPct val="20000"/>
              </a:spcBef>
              <a:spcAft>
                <a:spcPts val="0"/>
              </a:spcAft>
              <a:buClr>
                <a:srgbClr val="0C5076"/>
              </a:buClr>
              <a:buSzPct val="100000"/>
              <a:defRPr/>
            </a:pPr>
            <a:r>
              <a:rPr lang="fr-FR" sz="1800" dirty="0">
                <a:solidFill>
                  <a:srgbClr val="0C5076"/>
                </a:solidFill>
              </a:rPr>
              <a:t>rubrique « activités et centres d’intérêt » (facultative)</a:t>
            </a:r>
            <a:endParaRPr lang="fr-FR" sz="1200" dirty="0">
              <a:solidFill>
                <a:srgbClr val="0C5076"/>
              </a:solidFill>
              <a:cs typeface="Arial"/>
            </a:endParaRPr>
          </a:p>
          <a:p>
            <a:pPr marL="177800" lvl="0" indent="-177800" defTabSz="457200">
              <a:spcBef>
                <a:spcPct val="20000"/>
              </a:spcBef>
              <a:spcAft>
                <a:spcPts val="0"/>
              </a:spcAft>
              <a:buClr>
                <a:srgbClr val="FF0000"/>
              </a:buClr>
              <a:buSzPct val="100000"/>
              <a:buFont typeface="Lucida Grande"/>
              <a:buChar char="&gt;"/>
              <a:defRPr/>
            </a:pPr>
            <a:r>
              <a:rPr lang="fr-FR" sz="2000" b="1" dirty="0">
                <a:solidFill>
                  <a:srgbClr val="F28E65"/>
                </a:solidFill>
              </a:rPr>
              <a:t> Confirmer chacun de leurs vœux</a:t>
            </a:r>
          </a:p>
          <a:p>
            <a:endParaRPr lang="fr-FR" sz="900" dirty="0"/>
          </a:p>
        </p:txBody>
      </p:sp>
      <p:sp>
        <p:nvSpPr>
          <p:cNvPr id="5" name="Espace réservé de la date 4"/>
          <p:cNvSpPr>
            <a:spLocks noGrp="1"/>
          </p:cNvSpPr>
          <p:nvPr>
            <p:ph type="dt" sz="half" idx="10"/>
          </p:nvPr>
        </p:nvSpPr>
        <p:spPr/>
        <p:txBody>
          <a:bodyPr/>
          <a:lstStyle/>
          <a:p>
            <a:pPr algn="r"/>
            <a:fld id="{0128956D-5C04-4D4C-AE31-04D3D6BBF6E4}"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19</a:t>
            </a:fld>
            <a:endParaRPr lang="fr-FR"/>
          </a:p>
        </p:txBody>
      </p:sp>
      <p:sp>
        <p:nvSpPr>
          <p:cNvPr id="7" name="Rectangle à coins arrondis 6"/>
          <p:cNvSpPr/>
          <p:nvPr/>
        </p:nvSpPr>
        <p:spPr>
          <a:xfrm>
            <a:off x="269999" y="4004408"/>
            <a:ext cx="8478465" cy="72008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b="1" dirty="0">
                <a:solidFill>
                  <a:schemeClr val="bg1"/>
                </a:solidFill>
              </a:rPr>
              <a:t>Un vœu non confirmé avant le 7 avril 2022 (23h59 - heure de Paris) </a:t>
            </a:r>
          </a:p>
          <a:p>
            <a:pPr algn="ctr">
              <a:defRPr/>
            </a:pPr>
            <a:r>
              <a:rPr lang="fr-FR" b="1" dirty="0">
                <a:solidFill>
                  <a:schemeClr val="bg1"/>
                </a:solidFill>
              </a:rPr>
              <a:t>ne sera pas examiné par la formation</a:t>
            </a: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285046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a:xfrm>
            <a:off x="6426336" y="4811410"/>
            <a:ext cx="1170000" cy="360000"/>
          </a:xfrm>
        </p:spPr>
        <p:txBody>
          <a:bodyPr/>
          <a:lstStyle/>
          <a:p>
            <a:pPr algn="r"/>
            <a:fld id="{A949B58A-420B-4881-ADE0-CDE881AF0A89}" type="datetime1">
              <a:rPr lang="fr-FR" cap="all" smtClean="0"/>
              <a:t>20/01/2022</a:t>
            </a:fld>
            <a:endParaRPr lang="fr-FR" cap="all" dirty="0"/>
          </a:p>
        </p:txBody>
      </p:sp>
      <p:sp>
        <p:nvSpPr>
          <p:cNvPr id="11" name="Espace réservé du numéro de diapositive 10"/>
          <p:cNvSpPr>
            <a:spLocks noGrp="1"/>
          </p:cNvSpPr>
          <p:nvPr>
            <p:ph type="sldNum" sz="quarter" idx="12"/>
          </p:nvPr>
        </p:nvSpPr>
        <p:spPr/>
        <p:txBody>
          <a:bodyPr/>
          <a:lstStyle/>
          <a:p>
            <a:fld id="{733122C9-A0B9-462F-8757-0847AD287B63}" type="slidenum">
              <a:rPr lang="fr-FR" smtClean="0"/>
              <a:pPr/>
              <a:t>2</a:t>
            </a:fld>
            <a:endParaRPr lang="fr-FR" dirty="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22702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 rubrique « préférence et autres projets »</a:t>
            </a:r>
          </a:p>
        </p:txBody>
      </p:sp>
      <p:sp>
        <p:nvSpPr>
          <p:cNvPr id="3" name="Espace réservé du contenu 2"/>
          <p:cNvSpPr>
            <a:spLocks noGrp="1"/>
          </p:cNvSpPr>
          <p:nvPr>
            <p:ph sz="quarter" idx="14"/>
          </p:nvPr>
        </p:nvSpPr>
        <p:spPr>
          <a:xfrm>
            <a:off x="359998" y="1347614"/>
            <a:ext cx="8406338" cy="3240360"/>
          </a:xfrm>
        </p:spPr>
        <p:txBody>
          <a:bodyPr/>
          <a:lstStyle/>
          <a:p>
            <a:pPr>
              <a:defRPr/>
            </a:pPr>
            <a:r>
              <a:rPr lang="fr-FR" sz="1600" b="1" dirty="0"/>
              <a:t>Rubrique obligatoire dans laquelle le candidat indique : </a:t>
            </a:r>
          </a:p>
          <a:p>
            <a:pPr>
              <a:defRPr/>
            </a:pPr>
            <a:endParaRPr lang="fr-FR" sz="500" b="1" dirty="0">
              <a:solidFill>
                <a:srgbClr val="F28E65"/>
              </a:solidFill>
            </a:endParaRPr>
          </a:p>
          <a:p>
            <a:pPr marL="285750" indent="-285750">
              <a:buClr>
                <a:srgbClr val="EC130E"/>
              </a:buClr>
              <a:buFont typeface="Arial" panose="020B0604020202020204" pitchFamily="34" charset="0"/>
              <a:buChar char="•"/>
              <a:defRPr/>
            </a:pPr>
            <a:r>
              <a:rPr lang="fr-FR" sz="1600" b="1" dirty="0">
                <a:solidFill>
                  <a:srgbClr val="ED7454"/>
                </a:solidFill>
              </a:rPr>
              <a:t>ses préférences parmi les vœux formulés ou pour un domaine particulier. </a:t>
            </a:r>
            <a:r>
              <a:rPr lang="fr-FR" sz="1600" dirty="0"/>
              <a:t>Ces informations seront très utiles aux commissions d’accès à l’enseignement supérieur (CAES) qui accompagnent les candidats n’ayant pas eu de proposition d’admission à partir du 1er juillet 2022. </a:t>
            </a:r>
          </a:p>
          <a:p>
            <a:pPr>
              <a:defRPr/>
            </a:pPr>
            <a:endParaRPr lang="fr-FR" sz="500" dirty="0"/>
          </a:p>
          <a:p>
            <a:pPr marL="285750" indent="-285750">
              <a:buFont typeface="Arial" panose="020B0604020202020204" pitchFamily="34" charset="0"/>
              <a:buChar char="•"/>
              <a:defRPr/>
            </a:pPr>
            <a:r>
              <a:rPr lang="fr-FR" sz="1600" b="1" dirty="0">
                <a:solidFill>
                  <a:srgbClr val="ED7454"/>
                </a:solidFill>
              </a:rPr>
              <a:t>s’il souhaite candidater dans des formations hors Parcoursup</a:t>
            </a:r>
            <a:r>
              <a:rPr lang="fr-FR" sz="1600" dirty="0"/>
              <a:t> ou s’il a des projets professionnels ou personnels, en dehors de la plateforme. </a:t>
            </a:r>
          </a:p>
          <a:p>
            <a:pPr>
              <a:buFontTx/>
              <a:buChar char="-"/>
              <a:defRPr/>
            </a:pPr>
            <a:endParaRPr lang="fr-FR" sz="1100" b="1"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20</a:t>
            </a:fld>
            <a:endParaRPr lang="fr-FR"/>
          </a:p>
        </p:txBody>
      </p:sp>
      <p:sp>
        <p:nvSpPr>
          <p:cNvPr id="7" name="Rectangle à coins arrondis 6"/>
          <p:cNvSpPr/>
          <p:nvPr/>
        </p:nvSpPr>
        <p:spPr>
          <a:xfrm>
            <a:off x="269999" y="3651870"/>
            <a:ext cx="8478465" cy="1008112"/>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a:t>A noter : ces informations sont confidentielles et ne sont pas transmises aux formations. Elles permettent simplement de mieux suivre les candidats durant la procédure et de mieux analyser leurs motivations et besoins.</a:t>
            </a:r>
            <a:endParaRPr lang="fr-FR" sz="1600"/>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2442698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42336" y="938763"/>
            <a:ext cx="8424000" cy="720000"/>
          </a:xfrm>
        </p:spPr>
        <p:txBody>
          <a:bodyPr/>
          <a:lstStyle/>
          <a:p>
            <a:r>
              <a:rPr lang="fr-FR" sz="2200" dirty="0"/>
              <a:t>La rubrique « Activités et centre d’intérêts » </a:t>
            </a:r>
          </a:p>
        </p:txBody>
      </p:sp>
      <p:sp>
        <p:nvSpPr>
          <p:cNvPr id="3" name="Espace réservé du contenu 2"/>
          <p:cNvSpPr>
            <a:spLocks noGrp="1"/>
          </p:cNvSpPr>
          <p:nvPr>
            <p:ph sz="quarter" idx="14"/>
          </p:nvPr>
        </p:nvSpPr>
        <p:spPr>
          <a:xfrm>
            <a:off x="362646" y="1491630"/>
            <a:ext cx="8424000" cy="2774378"/>
          </a:xfrm>
        </p:spPr>
        <p:txBody>
          <a:bodyPr/>
          <a:lstStyle/>
          <a:p>
            <a:r>
              <a:rPr lang="fr-FR" sz="1800" b="1" dirty="0"/>
              <a:t>Rubrique facultative où le candidat : </a:t>
            </a:r>
          </a:p>
          <a:p>
            <a:pPr marL="285750" indent="-285750">
              <a:buClr>
                <a:srgbClr val="EC130E"/>
              </a:buClr>
              <a:buFont typeface="Arial" panose="020B0604020202020204" pitchFamily="34" charset="0"/>
              <a:buChar char="•"/>
            </a:pPr>
            <a:r>
              <a:rPr lang="fr-FR" sz="1800" b="1" dirty="0">
                <a:solidFill>
                  <a:srgbClr val="ED7454"/>
                </a:solidFill>
              </a:rPr>
              <a:t>renseigne des informations qui ne sont pas liées à sa scolarité et que le candidat souhaite porter à la connaissance des formations </a:t>
            </a:r>
            <a:r>
              <a:rPr lang="fr-FR" sz="1800" dirty="0"/>
              <a:t>(ex : activités extra-scolaires, stages / job, pratiques culturelles ou sportives…)</a:t>
            </a:r>
          </a:p>
          <a:p>
            <a:pPr marL="285750" indent="-285750">
              <a:buClr>
                <a:srgbClr val="EC130E"/>
              </a:buClr>
              <a:buFont typeface="Arial" panose="020B0604020202020204" pitchFamily="34" charset="0"/>
              <a:buChar char="•"/>
            </a:pPr>
            <a:r>
              <a:rPr lang="fr-FR" sz="1800" dirty="0"/>
              <a:t>Un espace pour </a:t>
            </a:r>
            <a:r>
              <a:rPr lang="fr-FR" sz="1800" b="1" dirty="0">
                <a:solidFill>
                  <a:srgbClr val="ED7454"/>
                </a:solidFill>
              </a:rPr>
              <a:t>faire connaitre ses engagements </a:t>
            </a:r>
            <a:r>
              <a:rPr lang="fr-FR" sz="1800" dirty="0"/>
              <a:t>: vie lycéenne, engagement associatif, service civique, cordées de la réussite, etc…</a:t>
            </a:r>
          </a:p>
          <a:p>
            <a:endParaRPr lang="fr-FR" sz="1800" dirty="0"/>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21</a:t>
            </a:fld>
            <a:endParaRPr lang="fr-FR"/>
          </a:p>
        </p:txBody>
      </p:sp>
      <p:sp>
        <p:nvSpPr>
          <p:cNvPr id="7" name="Rectangle à coins arrondis 6"/>
          <p:cNvSpPr/>
          <p:nvPr/>
        </p:nvSpPr>
        <p:spPr>
          <a:xfrm>
            <a:off x="269999" y="3363838"/>
            <a:ext cx="8478465" cy="843558"/>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just"/>
            <a:r>
              <a:rPr lang="fr-FR" sz="1600"/>
              <a:t>Un atout pour se démarquer, parler davantage de soi et mettre en avant des qualités, des compétences ou des expériences qui ne transparaissent pas dans les bulletins scolaires</a:t>
            </a:r>
          </a:p>
        </p:txBody>
      </p:sp>
      <p:sp>
        <p:nvSpPr>
          <p:cNvPr id="9" name="Rectangle à coins arrondis 8"/>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17312646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200" dirty="0"/>
              <a:t>L’attestation de passation du questionnaire pour les vœux en licence de droit et sciences </a:t>
            </a:r>
          </a:p>
        </p:txBody>
      </p:sp>
      <p:sp>
        <p:nvSpPr>
          <p:cNvPr id="3" name="Espace réservé du contenu 2"/>
          <p:cNvSpPr>
            <a:spLocks noGrp="1"/>
          </p:cNvSpPr>
          <p:nvPr>
            <p:ph sz="quarter" idx="14"/>
          </p:nvPr>
        </p:nvSpPr>
        <p:spPr>
          <a:xfrm>
            <a:off x="359999" y="1491630"/>
            <a:ext cx="8532482" cy="3312368"/>
          </a:xfrm>
        </p:spPr>
        <p:txBody>
          <a:bodyPr/>
          <a:lstStyle/>
          <a:p>
            <a:pPr>
              <a:defRPr/>
            </a:pPr>
            <a:endParaRPr lang="fr-FR" sz="1600" b="1" dirty="0"/>
          </a:p>
          <a:p>
            <a:pPr>
              <a:defRPr/>
            </a:pPr>
            <a:r>
              <a:rPr lang="fr-FR" sz="1600" b="1" dirty="0"/>
              <a:t>Obligatoire pour les candidats qui formulent des vœux en licence de Droit ou dans les licences de Sciences :</a:t>
            </a:r>
          </a:p>
          <a:p>
            <a:pPr>
              <a:defRPr/>
            </a:pPr>
            <a:endParaRPr lang="fr-FR" sz="900" b="1" dirty="0">
              <a:solidFill>
                <a:srgbClr val="ED7454"/>
              </a:solidFill>
            </a:endParaRPr>
          </a:p>
          <a:p>
            <a:pPr>
              <a:defRPr/>
            </a:pPr>
            <a:r>
              <a:rPr lang="fr-FR" sz="1600" b="1" dirty="0">
                <a:solidFill>
                  <a:srgbClr val="ED7454"/>
                </a:solidFill>
              </a:rPr>
              <a:t>Un questionnaire en ligne sur le site Terminales2021-2022.fr</a:t>
            </a:r>
          </a:p>
          <a:p>
            <a:pPr marL="285750" indent="-285750">
              <a:buFont typeface="Wingdings"/>
              <a:buChar char="à"/>
              <a:defRPr/>
            </a:pPr>
            <a:r>
              <a:rPr lang="fr-FR" sz="1600" dirty="0">
                <a:sym typeface="Wingdings" panose="05000000000000000000" pitchFamily="2" charset="2"/>
              </a:rPr>
              <a:t>Accessible (</a:t>
            </a:r>
            <a:r>
              <a:rPr lang="fr-FR" sz="1600" b="1" dirty="0">
                <a:sym typeface="Wingdings" panose="05000000000000000000" pitchFamily="2" charset="2"/>
              </a:rPr>
              <a:t>à partir du 20 janvier 2022</a:t>
            </a:r>
            <a:r>
              <a:rPr lang="fr-FR" sz="1600" dirty="0">
                <a:sym typeface="Wingdings" panose="05000000000000000000" pitchFamily="2" charset="2"/>
              </a:rPr>
              <a:t>) à partir des fiches de formations concernées ;</a:t>
            </a:r>
          </a:p>
          <a:p>
            <a:pPr marL="285750" indent="-285750">
              <a:buFont typeface="Wingdings"/>
              <a:buChar char="à"/>
              <a:defRPr/>
            </a:pPr>
            <a:r>
              <a:rPr lang="fr-FR" sz="1600" dirty="0"/>
              <a:t>Pour avoir un aperçu des connaissances et des compétences à mobiliser dans la formation demandée ;</a:t>
            </a:r>
          </a:p>
          <a:p>
            <a:pPr>
              <a:defRPr/>
            </a:pPr>
            <a:r>
              <a:rPr lang="fr-FR" sz="1600" dirty="0">
                <a:sym typeface="Wingdings" panose="05000000000000000000" pitchFamily="2" charset="2"/>
              </a:rPr>
              <a:t> </a:t>
            </a:r>
            <a:r>
              <a:rPr lang="fr-FR" sz="1600" dirty="0"/>
              <a:t>Les résultats n'appartiennent qu’au seul candidat : </a:t>
            </a:r>
            <a:r>
              <a:rPr lang="fr-FR" sz="1600" b="1" dirty="0"/>
              <a:t>pas de transmission aux universités.</a:t>
            </a:r>
            <a:endParaRPr lang="fr-FR" sz="900" b="1" dirty="0">
              <a:solidFill>
                <a:srgbClr val="F28E65"/>
              </a:solidFill>
            </a:endParaRPr>
          </a:p>
          <a:p>
            <a:pPr>
              <a:defRPr/>
            </a:pPr>
            <a:br>
              <a:rPr lang="fr-FR" sz="900" b="1" dirty="0">
                <a:solidFill>
                  <a:srgbClr val="ED7454"/>
                </a:solidFill>
              </a:rPr>
            </a:br>
            <a:r>
              <a:rPr lang="fr-FR" sz="1600" b="1" dirty="0">
                <a:solidFill>
                  <a:srgbClr val="ED7454"/>
                </a:solidFill>
              </a:rPr>
              <a:t>Une attestation de passation à télécharger est à joindre à son dossier Parcoursup avant le 7 avril 2022 23h59 (heure de Paris).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22</a:t>
            </a:fld>
            <a:endParaRPr lang="fr-FR"/>
          </a:p>
        </p:txBody>
      </p:sp>
      <p:sp>
        <p:nvSpPr>
          <p:cNvPr id="8" name="Rectangle à coins arrondis 7"/>
          <p:cNvSpPr/>
          <p:nvPr/>
        </p:nvSpPr>
        <p:spPr>
          <a:xfrm>
            <a:off x="6143625" y="86105"/>
            <a:ext cx="26214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Jusqu’au 7 avril 2022 inclus</a:t>
            </a:r>
          </a:p>
        </p:txBody>
      </p:sp>
    </p:spTree>
    <p:extLst>
      <p:ext uri="{BB962C8B-B14F-4D97-AF65-F5344CB8AC3E}">
        <p14:creationId xmlns:p14="http://schemas.microsoft.com/office/powerpoint/2010/main" val="17906636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614475"/>
          </a:xfrm>
        </p:spPr>
        <p:txBody>
          <a:bodyPr/>
          <a:lstStyle/>
          <a:p>
            <a:r>
              <a:rPr lang="fr-FR" sz="2200" dirty="0"/>
              <a:t>Les éléments constitutifs de votre dossier :  bulletins scolaires et notes du baccalauréat </a:t>
            </a:r>
            <a:br>
              <a:rPr lang="fr-FR" sz="2200" dirty="0"/>
            </a:br>
            <a:br>
              <a:rPr lang="fr-FR" dirty="0"/>
            </a:br>
            <a:br>
              <a:rPr lang="fr-FR" dirty="0"/>
            </a:br>
            <a:endParaRPr lang="fr-FR" dirty="0"/>
          </a:p>
        </p:txBody>
      </p:sp>
      <p:sp>
        <p:nvSpPr>
          <p:cNvPr id="3" name="Espace réservé du contenu 2"/>
          <p:cNvSpPr>
            <a:spLocks noGrp="1"/>
          </p:cNvSpPr>
          <p:nvPr>
            <p:ph sz="quarter" idx="14"/>
          </p:nvPr>
        </p:nvSpPr>
        <p:spPr>
          <a:xfrm>
            <a:off x="354136" y="1342895"/>
            <a:ext cx="8538343" cy="2748968"/>
          </a:xfrm>
        </p:spPr>
        <p:txBody>
          <a:bodyPr/>
          <a:lstStyle/>
          <a:p>
            <a:pPr lvl="0" defTabSz="457200">
              <a:spcBef>
                <a:spcPct val="20000"/>
              </a:spcBef>
              <a:spcAft>
                <a:spcPts val="0"/>
              </a:spcAft>
              <a:buClr>
                <a:srgbClr val="FF0000"/>
              </a:buClr>
              <a:buSzPct val="100000"/>
              <a:defRPr/>
            </a:pPr>
            <a:endParaRPr lang="fr-FR" sz="1600" b="1" dirty="0">
              <a:solidFill>
                <a:srgbClr val="ED7454"/>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première : </a:t>
            </a:r>
            <a:r>
              <a:rPr lang="fr-FR" sz="1600" dirty="0">
                <a:solidFill>
                  <a:srgbClr val="0C5076"/>
                </a:solidFill>
              </a:rPr>
              <a:t>bulletins scolaires, notes des épreuves anticipées de français (pour les lycéens généraux et technologiques)</a:t>
            </a:r>
          </a:p>
          <a:p>
            <a:pPr marL="429800" lvl="1" indent="-177800" defTabSz="457200">
              <a:spcBef>
                <a:spcPct val="20000"/>
              </a:spcBef>
              <a:spcAft>
                <a:spcPts val="0"/>
              </a:spcAft>
              <a:buClr>
                <a:srgbClr val="FF0000"/>
              </a:buClr>
              <a:buSzPct val="100000"/>
              <a:buFont typeface="Lucida Grande"/>
              <a:buChar char="&gt;"/>
              <a:defRPr/>
            </a:pPr>
            <a:endParaRPr lang="fr-FR" sz="500" dirty="0">
              <a:solidFill>
                <a:srgbClr val="0C5076"/>
              </a:solidFill>
            </a:endParaRPr>
          </a:p>
          <a:p>
            <a:pPr marL="429800" lvl="1"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Année de terminale : </a:t>
            </a:r>
            <a:r>
              <a:rPr lang="fr-FR" sz="1600" dirty="0">
                <a:solidFill>
                  <a:srgbClr val="0C5076"/>
                </a:solidFill>
              </a:rPr>
              <a:t>bulletins scolaires des 1er et 2e trimestres (ou 1er semestre), notes des épreuves finales des deux enseignements de spécialité (pour les lycéens généraux et technologiques)</a:t>
            </a:r>
          </a:p>
          <a:p>
            <a:pPr marL="177800" lvl="0" indent="-177800" defTabSz="457200">
              <a:spcBef>
                <a:spcPct val="20000"/>
              </a:spcBef>
              <a:spcAft>
                <a:spcPts val="0"/>
              </a:spcAft>
              <a:buClr>
                <a:srgbClr val="FF0000"/>
              </a:buClr>
              <a:buSzPct val="100000"/>
              <a:buFont typeface="Lucida Grande"/>
              <a:buChar char="&gt;"/>
              <a:defRPr/>
            </a:pPr>
            <a:endParaRPr lang="fr-FR" sz="800" b="1" dirty="0">
              <a:solidFill>
                <a:srgbClr val="ED7454"/>
              </a:solidFill>
            </a:endParaRPr>
          </a:p>
          <a:p>
            <a:pPr marL="177800" lvl="0" indent="-177800" defTabSz="457200">
              <a:spcBef>
                <a:spcPct val="20000"/>
              </a:spcBef>
              <a:spcAft>
                <a:spcPts val="0"/>
              </a:spcAft>
              <a:buClr>
                <a:srgbClr val="FF0000"/>
              </a:buClr>
              <a:buSzPct val="100000"/>
              <a:buFont typeface="Lucida Grande"/>
              <a:buChar char="&gt;"/>
              <a:defRPr/>
            </a:pPr>
            <a:r>
              <a:rPr lang="fr-FR" sz="1600" b="1" dirty="0">
                <a:solidFill>
                  <a:srgbClr val="ED7454"/>
                </a:solidFill>
              </a:rPr>
              <a:t>Sauf cas particulier, pas de saisie à réaliser </a:t>
            </a:r>
            <a:r>
              <a:rPr lang="fr-FR" sz="1600" dirty="0"/>
              <a:t>: ces éléments sont remontés par votre  lycée automatiquement et vous pourrez les vérifier fin mars. En cas d’erreurs,</a:t>
            </a:r>
            <a:r>
              <a:rPr lang="fr-FR" sz="1600" b="1" dirty="0"/>
              <a:t> </a:t>
            </a:r>
            <a:r>
              <a:rPr lang="fr-FR" sz="1600" b="1" dirty="0">
                <a:solidFill>
                  <a:srgbClr val="ED7454"/>
                </a:solidFill>
              </a:rPr>
              <a:t>un signalement doit être fait au chef d’établissement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23</a:t>
            </a:fld>
            <a:endParaRPr lang="fr-FR"/>
          </a:p>
        </p:txBody>
      </p:sp>
      <p:sp>
        <p:nvSpPr>
          <p:cNvPr id="7" name="Rectangle à coins arrondis 6"/>
          <p:cNvSpPr/>
          <p:nvPr/>
        </p:nvSpPr>
        <p:spPr>
          <a:xfrm>
            <a:off x="296249" y="3984705"/>
            <a:ext cx="8349738" cy="624547"/>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fr-FR" sz="1600" b="1" dirty="0"/>
              <a:t>A noter : vous ne pouvez pas confirmer vos vœux tant que votre bulletin scolaire du 2</a:t>
            </a:r>
            <a:r>
              <a:rPr lang="fr-FR" sz="1600" b="1" baseline="30000" dirty="0"/>
              <a:t>ème</a:t>
            </a:r>
            <a:r>
              <a:rPr lang="fr-FR" sz="1600" b="1" dirty="0"/>
              <a:t> trimestre (ou 1</a:t>
            </a:r>
            <a:r>
              <a:rPr lang="fr-FR" sz="1600" b="1" baseline="30000" dirty="0"/>
              <a:t>er</a:t>
            </a:r>
            <a:r>
              <a:rPr lang="fr-FR" sz="1600" b="1" dirty="0"/>
              <a:t> semestre) n'est pas remonté dans votre dossier. </a:t>
            </a:r>
            <a:endParaRPr lang="fr-FR" sz="1600" dirty="0"/>
          </a:p>
        </p:txBody>
      </p:sp>
      <p:sp>
        <p:nvSpPr>
          <p:cNvPr id="8" name="Rectangle à coins arrondis 7"/>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éléments transmis aux formations du supérieur</a:t>
            </a:r>
          </a:p>
        </p:txBody>
      </p:sp>
    </p:spTree>
    <p:extLst>
      <p:ext uri="{BB962C8B-B14F-4D97-AF65-F5344CB8AC3E}">
        <p14:creationId xmlns:p14="http://schemas.microsoft.com/office/powerpoint/2010/main" val="18154707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9" y="900000"/>
            <a:ext cx="8424000" cy="562500"/>
          </a:xfrm>
        </p:spPr>
        <p:txBody>
          <a:bodyPr/>
          <a:lstStyle/>
          <a:p>
            <a:r>
              <a:rPr lang="fr-FR" sz="2200" dirty="0"/>
              <a:t>La fiche avenir renseignée par le lycée </a:t>
            </a:r>
          </a:p>
        </p:txBody>
      </p:sp>
      <p:sp>
        <p:nvSpPr>
          <p:cNvPr id="3" name="Espace réservé du contenu 2"/>
          <p:cNvSpPr>
            <a:spLocks noGrp="1"/>
          </p:cNvSpPr>
          <p:nvPr>
            <p:ph sz="quarter" idx="14"/>
          </p:nvPr>
        </p:nvSpPr>
        <p:spPr>
          <a:xfrm>
            <a:off x="318718" y="1410990"/>
            <a:ext cx="8424000" cy="3321000"/>
          </a:xfrm>
        </p:spPr>
        <p:txBody>
          <a:bodyPr/>
          <a:lstStyle/>
          <a:p>
            <a:pPr marL="177800" lvl="0" indent="-177800" algn="just" defTabSz="457200">
              <a:spcBef>
                <a:spcPct val="20000"/>
              </a:spcBef>
              <a:spcAft>
                <a:spcPts val="0"/>
              </a:spcAft>
              <a:buClr>
                <a:srgbClr val="FF0000"/>
              </a:buClr>
              <a:buSzPct val="100000"/>
              <a:buFont typeface="Arial" panose="020B0604020202020204" pitchFamily="34" charset="0"/>
              <a:buChar char="•"/>
              <a:defRPr/>
            </a:pPr>
            <a:r>
              <a:rPr lang="fr-FR" sz="1600" dirty="0"/>
              <a:t>Le 2ème conseil de classe examine les vœux de chaque lycéen avec </a:t>
            </a:r>
            <a:r>
              <a:rPr lang="fr-FR" sz="1600" b="1" dirty="0">
                <a:solidFill>
                  <a:srgbClr val="F28E65"/>
                </a:solidFill>
              </a:rPr>
              <a:t>bienveillance et confiance </a:t>
            </a:r>
            <a:r>
              <a:rPr lang="fr-FR" sz="1600" dirty="0"/>
              <a:t>dans le potentiel de chacun. </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solidFill>
                  <a:srgbClr val="3D566E"/>
                </a:solidFill>
              </a:rPr>
              <a:t> </a:t>
            </a:r>
            <a:r>
              <a:rPr lang="fr-FR" sz="1600" dirty="0"/>
              <a:t>Pour chaque lycéen</a:t>
            </a:r>
            <a:r>
              <a:rPr lang="fr-FR" sz="1600" dirty="0">
                <a:solidFill>
                  <a:srgbClr val="3D566E"/>
                </a:solidFill>
              </a:rPr>
              <a:t>, une </a:t>
            </a:r>
            <a:r>
              <a:rPr lang="fr-FR" sz="1600" b="1" dirty="0">
                <a:solidFill>
                  <a:srgbClr val="F28E65"/>
                </a:solidFill>
              </a:rPr>
              <a:t>fiche Avenir</a:t>
            </a:r>
            <a:r>
              <a:rPr lang="fr-FR" sz="1600" dirty="0">
                <a:solidFill>
                  <a:srgbClr val="3D566E"/>
                </a:solidFill>
              </a:rPr>
              <a:t> </a:t>
            </a:r>
            <a:r>
              <a:rPr lang="fr-FR" sz="1600" dirty="0"/>
              <a:t>est renseignée par le lycée et versée au dossier de l’élève : </a:t>
            </a:r>
          </a:p>
          <a:p>
            <a:pPr marL="627063" lvl="1" indent="-169863" defTabSz="457200">
              <a:spcBef>
                <a:spcPct val="20000"/>
              </a:spcBef>
              <a:spcAft>
                <a:spcPts val="0"/>
              </a:spcAft>
              <a:buClr>
                <a:srgbClr val="FF0000"/>
              </a:buClr>
              <a:defRPr/>
            </a:pPr>
            <a:r>
              <a:rPr lang="fr-FR" sz="1600" dirty="0">
                <a:solidFill>
                  <a:srgbClr val="0C5076"/>
                </a:solidFill>
              </a:rPr>
              <a:t>les notes de l’élève : moyennes de terminale, appréciation des professeurs par discipline, positionnement de l’élève dans la classe/dans le groupe</a:t>
            </a:r>
          </a:p>
          <a:p>
            <a:pPr marL="627063" lvl="1" indent="-169863" defTabSz="457200">
              <a:spcBef>
                <a:spcPct val="20000"/>
              </a:spcBef>
              <a:spcAft>
                <a:spcPts val="0"/>
              </a:spcAft>
              <a:buClr>
                <a:srgbClr val="FF0000"/>
              </a:buClr>
              <a:defRPr/>
            </a:pPr>
            <a:r>
              <a:rPr lang="fr-FR" sz="1600" dirty="0">
                <a:solidFill>
                  <a:srgbClr val="0C5076"/>
                </a:solidFill>
              </a:rPr>
              <a:t>les appréciations du professeur principal sur des compétences transversales</a:t>
            </a:r>
          </a:p>
          <a:p>
            <a:pPr marL="627063" lvl="1" indent="-169863" defTabSz="457200">
              <a:spcBef>
                <a:spcPct val="20000"/>
              </a:spcBef>
              <a:spcAft>
                <a:spcPts val="0"/>
              </a:spcAft>
              <a:buClr>
                <a:srgbClr val="FF0000"/>
              </a:buClr>
              <a:defRPr/>
            </a:pPr>
            <a:r>
              <a:rPr lang="fr-FR" sz="1600" dirty="0">
                <a:solidFill>
                  <a:srgbClr val="0C5076"/>
                </a:solidFill>
              </a:rPr>
              <a:t>l’avis du chef d’établissement sur la capacité à réussir, pour chaque vœu</a:t>
            </a:r>
          </a:p>
          <a:p>
            <a:pPr marL="627063" lvl="1" indent="-169863" defTabSz="457200">
              <a:spcBef>
                <a:spcPct val="20000"/>
              </a:spcBef>
              <a:spcAft>
                <a:spcPts val="0"/>
              </a:spcAft>
              <a:buClr>
                <a:srgbClr val="FF0000"/>
              </a:buClr>
              <a:defRPr/>
            </a:pPr>
            <a:endParaRPr lang="fr-FR" sz="1600" dirty="0">
              <a:solidFill>
                <a:srgbClr val="3D566E"/>
              </a:solidFill>
            </a:endParaRPr>
          </a:p>
          <a:p>
            <a:pPr marL="177800" lvl="0" indent="-177800" defTabSz="457200">
              <a:spcBef>
                <a:spcPct val="20000"/>
              </a:spcBef>
              <a:spcAft>
                <a:spcPts val="0"/>
              </a:spcAft>
              <a:buClr>
                <a:srgbClr val="FF0000"/>
              </a:buClr>
              <a:buSzPct val="100000"/>
              <a:buFont typeface="Arial" panose="020B0604020202020204" pitchFamily="34" charset="0"/>
              <a:buChar char="•"/>
              <a:defRPr/>
            </a:pPr>
            <a:r>
              <a:rPr lang="fr-FR" sz="1600" dirty="0"/>
              <a:t>La fiche Avenir est consultable par le lycéen dans son dossier </a:t>
            </a:r>
            <a:r>
              <a:rPr lang="fr-FR" sz="1600" b="1" dirty="0"/>
              <a:t>à partir du 2 juin 2022</a:t>
            </a:r>
          </a:p>
          <a:p>
            <a:pPr marL="177800" lvl="0" indent="-177800" defTabSz="457200">
              <a:spcBef>
                <a:spcPct val="20000"/>
              </a:spcBef>
              <a:spcAft>
                <a:spcPts val="0"/>
              </a:spcAft>
              <a:buClr>
                <a:srgbClr val="FF0000"/>
              </a:buClr>
              <a:buSzPct val="100000"/>
              <a:buFont typeface="Arial" panose="020B0604020202020204" pitchFamily="34" charset="0"/>
              <a:buChar char="•"/>
              <a:defRPr/>
            </a:pPr>
            <a:endParaRPr lang="fr-FR" sz="2200" b="1" dirty="0">
              <a:solidFill>
                <a:srgbClr val="3D566E"/>
              </a:solidFill>
              <a:latin typeface="Calibri"/>
            </a:endParaRPr>
          </a:p>
          <a:p>
            <a:pPr lvl="0" defTabSz="457200">
              <a:spcBef>
                <a:spcPct val="20000"/>
              </a:spcBef>
              <a:spcAft>
                <a:spcPts val="0"/>
              </a:spcAft>
              <a:buClr>
                <a:srgbClr val="FF0000"/>
              </a:buClr>
              <a:buSzPct val="100000"/>
              <a:defRPr/>
            </a:pPr>
            <a:r>
              <a:rPr lang="fr-FR" sz="5600" dirty="0">
                <a:solidFill>
                  <a:srgbClr val="3D566E"/>
                </a:solidFill>
                <a:latin typeface="Calibri"/>
              </a:rPr>
              <a:t>              </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24</a:t>
            </a:fld>
            <a:endParaRPr lang="fr-FR"/>
          </a:p>
        </p:txBody>
      </p:sp>
      <p:sp>
        <p:nvSpPr>
          <p:cNvPr id="7" name="Rectangle à coins arrondis 6"/>
          <p:cNvSpPr/>
          <p:nvPr/>
        </p:nvSpPr>
        <p:spPr>
          <a:xfrm>
            <a:off x="5872163" y="86105"/>
            <a:ext cx="2892893"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Les éléments transmis aux formations du supérieur</a:t>
            </a:r>
          </a:p>
        </p:txBody>
      </p:sp>
    </p:spTree>
    <p:extLst>
      <p:ext uri="{BB962C8B-B14F-4D97-AF65-F5344CB8AC3E}">
        <p14:creationId xmlns:p14="http://schemas.microsoft.com/office/powerpoint/2010/main" val="14916904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25</a:t>
            </a:fld>
            <a:endParaRPr lang="fr-FR"/>
          </a:p>
        </p:txBody>
      </p:sp>
      <p:pic>
        <p:nvPicPr>
          <p:cNvPr id="2" name="Image 1"/>
          <p:cNvPicPr>
            <a:picLocks noChangeAspect="1"/>
          </p:cNvPicPr>
          <p:nvPr/>
        </p:nvPicPr>
        <p:blipFill>
          <a:blip r:embed="rId2"/>
          <a:stretch>
            <a:fillRect/>
          </a:stretch>
        </p:blipFill>
        <p:spPr>
          <a:xfrm>
            <a:off x="0" y="1"/>
            <a:ext cx="9144000" cy="5143499"/>
          </a:xfrm>
          <a:prstGeom prst="rect">
            <a:avLst/>
          </a:prstGeom>
        </p:spPr>
      </p:pic>
    </p:spTree>
    <p:extLst>
      <p:ext uri="{BB962C8B-B14F-4D97-AF65-F5344CB8AC3E}">
        <p14:creationId xmlns:p14="http://schemas.microsoft.com/office/powerpoint/2010/main" val="14536280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96505" y="4011909"/>
            <a:ext cx="8640960" cy="936105"/>
          </a:xfrm>
        </p:spPr>
        <p:txBody>
          <a:bodyPr/>
          <a:lstStyle/>
          <a:p>
            <a:pPr marL="0" indent="0">
              <a:buNone/>
            </a:pPr>
            <a:r>
              <a:rPr lang="fr-FR" sz="2800" dirty="0"/>
              <a:t>Étape 3 : consulter les réponses des formations et faire ses choix </a:t>
            </a:r>
          </a:p>
        </p:txBody>
      </p:sp>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26</a:t>
            </a:fld>
            <a:endParaRPr lang="fr-FR"/>
          </a:p>
        </p:txBody>
      </p:sp>
      <p:pic>
        <p:nvPicPr>
          <p:cNvPr id="7" name="Espace réservé pour une image  6"/>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13566" b="13566"/>
          <a:stretch>
            <a:fillRect/>
          </a:stretch>
        </p:blipFill>
        <p:spPr>
          <a:xfrm>
            <a:off x="962825" y="778668"/>
            <a:ext cx="7218511" cy="3029093"/>
          </a:xfrm>
        </p:spPr>
      </p:pic>
    </p:spTree>
    <p:extLst>
      <p:ext uri="{BB962C8B-B14F-4D97-AF65-F5344CB8AC3E}">
        <p14:creationId xmlns:p14="http://schemas.microsoft.com/office/powerpoint/2010/main" val="35241040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p:txBody>
          <a:bodyPr/>
          <a:lstStyle/>
          <a:p>
            <a:pPr algn="r"/>
            <a:fld id="{A1E14F51-A439-4A06-B0B5-C5B7E6D6A3C4}"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27</a:t>
            </a:fld>
            <a:endParaRPr lang="fr-FR" dirty="0"/>
          </a:p>
        </p:txBody>
      </p:sp>
      <p:pic>
        <p:nvPicPr>
          <p:cNvPr id="7" name="Image 6"/>
          <p:cNvPicPr>
            <a:picLocks noChangeAspect="1"/>
          </p:cNvPicPr>
          <p:nvPr/>
        </p:nvPicPr>
        <p:blipFill>
          <a:blip r:embed="rId2"/>
          <a:stretch>
            <a:fillRect/>
          </a:stretch>
        </p:blipFill>
        <p:spPr>
          <a:xfrm>
            <a:off x="0" y="-24780"/>
            <a:ext cx="9144000" cy="5143499"/>
          </a:xfrm>
          <a:prstGeom prst="rect">
            <a:avLst/>
          </a:prstGeom>
        </p:spPr>
      </p:pic>
    </p:spTree>
    <p:extLst>
      <p:ext uri="{BB962C8B-B14F-4D97-AF65-F5344CB8AC3E}">
        <p14:creationId xmlns:p14="http://schemas.microsoft.com/office/powerpoint/2010/main" val="40750636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La phase d’admission principale du 2 juin au 15 juillet 2022 </a:t>
            </a:r>
            <a:br>
              <a:rPr lang="fr-FR" sz="2400" dirty="0"/>
            </a:br>
            <a:br>
              <a:rPr lang="fr-FR" sz="2400" dirty="0"/>
            </a:br>
            <a:endParaRPr lang="fr-FR" sz="2400" dirty="0"/>
          </a:p>
        </p:txBody>
      </p:sp>
      <p:sp>
        <p:nvSpPr>
          <p:cNvPr id="3" name="Espace réservé du contenu 2"/>
          <p:cNvSpPr>
            <a:spLocks noGrp="1"/>
          </p:cNvSpPr>
          <p:nvPr>
            <p:ph sz="quarter" idx="14"/>
          </p:nvPr>
        </p:nvSpPr>
        <p:spPr>
          <a:xfrm>
            <a:off x="342336" y="1275606"/>
            <a:ext cx="8424000" cy="3363878"/>
          </a:xfrm>
        </p:spPr>
        <p:txBody>
          <a:bodyPr/>
          <a:lstStyle/>
          <a:p>
            <a:pPr marL="177800" lvl="0" indent="-177800" defTabSz="457200">
              <a:spcAft>
                <a:spcPts val="0"/>
              </a:spcAft>
              <a:buClr>
                <a:srgbClr val="FF0000"/>
              </a:buClr>
              <a:buSzPct val="100000"/>
              <a:buFont typeface="Lucida Grande"/>
              <a:buChar char="&gt;"/>
            </a:pPr>
            <a:r>
              <a:rPr lang="fr-FR" sz="1400" dirty="0"/>
              <a:t>Avant le démarrage de la phase de la phase d’admission, repensez à vos vœux, à ceux qui vous intéressent vraiment car </a:t>
            </a:r>
            <a:r>
              <a:rPr lang="fr-FR" sz="1400" b="1" dirty="0">
                <a:solidFill>
                  <a:srgbClr val="ED7454"/>
                </a:solidFill>
              </a:rPr>
              <a:t>il faudra faire un choix</a:t>
            </a:r>
          </a:p>
          <a:p>
            <a:pPr marL="177800" lvl="0" indent="-177800" defTabSz="457200">
              <a:spcAft>
                <a:spcPts val="0"/>
              </a:spcAft>
              <a:buClr>
                <a:srgbClr val="FF0000"/>
              </a:buClr>
              <a:buSzPct val="100000"/>
              <a:buFont typeface="Lucida Grande"/>
              <a:buChar char="&gt;"/>
            </a:pPr>
            <a:endParaRPr lang="fr-FR" sz="1600" dirty="0"/>
          </a:p>
          <a:p>
            <a:pPr marL="177800" lvl="0" indent="-177800" defTabSz="457200">
              <a:spcAft>
                <a:spcPts val="0"/>
              </a:spcAft>
              <a:buClr>
                <a:srgbClr val="FF0000"/>
              </a:buClr>
              <a:buSzPct val="100000"/>
              <a:buFont typeface="Lucida Grande"/>
              <a:buChar char="&gt;"/>
            </a:pPr>
            <a:r>
              <a:rPr lang="fr-FR" sz="1400" dirty="0"/>
              <a:t>Les candidats consultent </a:t>
            </a:r>
            <a:r>
              <a:rPr lang="fr-FR" sz="1400" b="1" dirty="0">
                <a:solidFill>
                  <a:srgbClr val="ED7454"/>
                </a:solidFill>
              </a:rPr>
              <a:t>les réponses des formations le 2 juin 2022</a:t>
            </a:r>
          </a:p>
          <a:p>
            <a:pPr lvl="0" defTabSz="457200">
              <a:spcAft>
                <a:spcPts val="0"/>
              </a:spcAft>
              <a:buClr>
                <a:srgbClr val="FF0000"/>
              </a:buClr>
              <a:buSzPct val="100000"/>
            </a:pPr>
            <a:endParaRPr lang="fr-FR" sz="1400" b="1" dirty="0">
              <a:solidFill>
                <a:srgbClr val="F28E65"/>
              </a:solidFill>
            </a:endParaRPr>
          </a:p>
          <a:p>
            <a:pPr marL="177800" lvl="0" indent="-177800" defTabSz="457200">
              <a:spcAft>
                <a:spcPts val="0"/>
              </a:spcAft>
              <a:buClr>
                <a:srgbClr val="FF0000"/>
              </a:buClr>
              <a:buSzPct val="100000"/>
              <a:buFont typeface="Lucida Grande"/>
              <a:buChar char="&gt;"/>
            </a:pPr>
            <a:r>
              <a:rPr lang="fr-FR" sz="1400" b="1" dirty="0">
                <a:solidFill>
                  <a:srgbClr val="ED7454"/>
                </a:solidFill>
              </a:rPr>
              <a:t>Ils reçoivent les propositions d’admission au fur et à mesure et en continu </a:t>
            </a:r>
            <a:r>
              <a:rPr lang="fr-FR" sz="1400" b="1" dirty="0">
                <a:solidFill>
                  <a:srgbClr val="3D566E"/>
                </a:solidFill>
              </a:rPr>
              <a:t>: </a:t>
            </a:r>
            <a:r>
              <a:rPr lang="fr-FR" sz="1400" dirty="0"/>
              <a:t>chaque fois qu’un candidat fait un choix entre plusieurs propositions, il libère des places qui sont immédiatement proposées à d’autres candidats en liste d’attente. </a:t>
            </a:r>
          </a:p>
          <a:p>
            <a:pPr lvl="0" defTabSz="457200">
              <a:spcAft>
                <a:spcPts val="0"/>
              </a:spcAft>
              <a:buClr>
                <a:srgbClr val="FF0000"/>
              </a:buClr>
              <a:buSzPct val="100000"/>
            </a:pPr>
            <a:endParaRPr lang="fr-FR" sz="1400" dirty="0">
              <a:solidFill>
                <a:srgbClr val="3D566E"/>
              </a:solidFill>
            </a:endParaRPr>
          </a:p>
          <a:p>
            <a:pPr marL="177800" lvl="0" indent="-177800" defTabSz="457200">
              <a:spcAft>
                <a:spcPts val="0"/>
              </a:spcAft>
              <a:buClr>
                <a:srgbClr val="FF0000"/>
              </a:buClr>
              <a:buSzPct val="100000"/>
              <a:buFont typeface="Lucida Grande"/>
              <a:buChar char="&gt;"/>
            </a:pPr>
            <a:r>
              <a:rPr lang="fr-FR" sz="1400" dirty="0"/>
              <a:t>Les candidats doivent obligatoirement répondre à chaque proposition d’admission reçue </a:t>
            </a:r>
            <a:r>
              <a:rPr lang="fr-FR" sz="1400" b="1" dirty="0">
                <a:solidFill>
                  <a:srgbClr val="ED7454"/>
                </a:solidFill>
              </a:rPr>
              <a:t>avant la date limite indiquée dans leur dossier. </a:t>
            </a:r>
            <a:r>
              <a:rPr lang="fr-FR" sz="1400" dirty="0"/>
              <a:t>En l’absence de réponse, la proposition est retirée.</a:t>
            </a:r>
          </a:p>
          <a:p>
            <a:pPr lvl="0" defTabSz="457200">
              <a:spcAft>
                <a:spcPts val="0"/>
              </a:spcAft>
              <a:buClr>
                <a:srgbClr val="FF0000"/>
              </a:buClr>
              <a:buSzPct val="100000"/>
            </a:pPr>
            <a:endParaRPr lang="fr-FR" sz="1400" b="1" dirty="0">
              <a:solidFill>
                <a:srgbClr val="F28E65"/>
              </a:solidFill>
              <a:cs typeface="Arial"/>
            </a:endParaRPr>
          </a:p>
          <a:p>
            <a:pPr marL="177800" indent="-177800" defTabSz="457200">
              <a:spcAft>
                <a:spcPts val="0"/>
              </a:spcAft>
              <a:buClr>
                <a:srgbClr val="FF0000"/>
              </a:buClr>
              <a:buSzPct val="100000"/>
              <a:buFont typeface="Lucida Grande"/>
              <a:buChar char="&gt;"/>
            </a:pPr>
            <a:r>
              <a:rPr lang="fr-FR" sz="1400" dirty="0"/>
              <a:t>Parcoursup permet aux candidats de changer d’avis au fur et à mesure des propositions reçues. </a:t>
            </a:r>
            <a:r>
              <a:rPr lang="fr-FR" sz="1400" b="1" dirty="0">
                <a:solidFill>
                  <a:srgbClr val="ED7454"/>
                </a:solidFill>
              </a:rPr>
              <a:t>Pour les aider un choix, les candidats ayant des vœux en attente peuvent suivre la situation qui évolue en fonction des places libérées</a:t>
            </a:r>
            <a:r>
              <a:rPr lang="fr-FR" sz="1400" dirty="0">
                <a:solidFill>
                  <a:srgbClr val="3D566E"/>
                </a:solidFill>
              </a:rPr>
              <a:t>. D</a:t>
            </a:r>
            <a:r>
              <a:rPr lang="fr-FR" sz="1400" dirty="0"/>
              <a:t>es indicateurs seront disponibles pour chaque vœu </a:t>
            </a: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28</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La phase de choix</a:t>
            </a:r>
          </a:p>
        </p:txBody>
      </p:sp>
    </p:spTree>
    <p:extLst>
      <p:ext uri="{BB962C8B-B14F-4D97-AF65-F5344CB8AC3E}">
        <p14:creationId xmlns:p14="http://schemas.microsoft.com/office/powerpoint/2010/main" val="3221373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e la date 4"/>
          <p:cNvSpPr>
            <a:spLocks noGrp="1"/>
          </p:cNvSpPr>
          <p:nvPr>
            <p:ph type="dt" sz="half" idx="10"/>
          </p:nvPr>
        </p:nvSpPr>
        <p:spPr>
          <a:xfrm>
            <a:off x="6426336" y="4876046"/>
            <a:ext cx="1170000" cy="360000"/>
          </a:xfrm>
        </p:spPr>
        <p:txBody>
          <a:bodyPr/>
          <a:lstStyle/>
          <a:p>
            <a:pPr algn="r"/>
            <a:fld id="{5364400D-1A9E-42A8-8CBD-868B8972336F}" type="datetime1">
              <a:rPr lang="fr-FR" sz="800" cap="all" smtClean="0"/>
              <a:t>20/01/2022</a:t>
            </a:fld>
            <a:endParaRPr lang="fr-FR" sz="800" cap="all"/>
          </a:p>
        </p:txBody>
      </p:sp>
      <p:sp>
        <p:nvSpPr>
          <p:cNvPr id="6" name="Espace réservé du numéro de diapositive 5"/>
          <p:cNvSpPr>
            <a:spLocks noGrp="1"/>
          </p:cNvSpPr>
          <p:nvPr>
            <p:ph type="sldNum" sz="quarter" idx="12"/>
          </p:nvPr>
        </p:nvSpPr>
        <p:spPr>
          <a:xfrm>
            <a:off x="7625663" y="4857148"/>
            <a:ext cx="1170000" cy="360000"/>
          </a:xfrm>
        </p:spPr>
        <p:txBody>
          <a:bodyPr/>
          <a:lstStyle/>
          <a:p>
            <a:fld id="{733122C9-A0B9-462F-8757-0847AD287B63}" type="slidenum">
              <a:rPr lang="fr-FR" smtClean="0"/>
              <a:pPr/>
              <a:t>29</a:t>
            </a:fld>
            <a:endParaRPr lang="fr-FR"/>
          </a:p>
        </p:txBody>
      </p:sp>
      <p:sp>
        <p:nvSpPr>
          <p:cNvPr id="7" name="Espace réservé du texte 2"/>
          <p:cNvSpPr txBox="1">
            <a:spLocks/>
          </p:cNvSpPr>
          <p:nvPr/>
        </p:nvSpPr>
        <p:spPr>
          <a:xfrm>
            <a:off x="386366" y="915566"/>
            <a:ext cx="8568000" cy="465412"/>
          </a:xfrm>
          <a:prstGeom prst="rect">
            <a:avLst/>
          </a:prstGeom>
        </p:spPr>
        <p:txBody>
          <a:bodyPr vert="horz" lIns="91440" tIns="45720" rIns="91440" bIns="45720" rtlCol="0">
            <a:no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40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r>
              <a:rPr kumimoji="0" lang="fr-FR" sz="1400" b="1" i="0" u="none" strike="noStrike" kern="1200" cap="none" spc="0" normalizeH="0" baseline="0" noProof="0" dirty="0">
                <a:ln>
                  <a:noFill/>
                </a:ln>
                <a:solidFill>
                  <a:srgbClr val="0C5076"/>
                </a:solidFill>
                <a:effectLst/>
                <a:uLnTx/>
                <a:uFillTx/>
                <a:latin typeface="Calibri"/>
                <a:ea typeface="+mn-ea"/>
                <a:cs typeface="+mn-cs"/>
              </a:rPr>
              <a:t>Formation sélective (BTS, BUT, classe</a:t>
            </a:r>
            <a:r>
              <a:rPr kumimoji="0" lang="fr-FR" sz="1400" b="1" i="0" u="none" strike="noStrike" kern="1200" cap="none" spc="0" normalizeH="0" noProof="0" dirty="0">
                <a:ln>
                  <a:noFill/>
                </a:ln>
                <a:solidFill>
                  <a:srgbClr val="0C5076"/>
                </a:solidFill>
                <a:effectLst/>
                <a:uLnTx/>
                <a:uFillTx/>
                <a:latin typeface="Calibri"/>
                <a:ea typeface="+mn-ea"/>
                <a:cs typeface="+mn-cs"/>
              </a:rPr>
              <a:t> prépa</a:t>
            </a:r>
            <a:r>
              <a:rPr kumimoji="0" lang="fr-FR" sz="1400" b="1" i="0" u="none" strike="noStrike" kern="1200" cap="none" spc="0" normalizeH="0" baseline="0" noProof="0" dirty="0">
                <a:ln>
                  <a:noFill/>
                </a:ln>
                <a:solidFill>
                  <a:srgbClr val="0C5076"/>
                </a:solidFill>
                <a:effectLst/>
                <a:uLnTx/>
                <a:uFillTx/>
                <a:latin typeface="Calibri"/>
                <a:ea typeface="+mn-ea"/>
                <a:cs typeface="+mn-cs"/>
              </a:rPr>
              <a:t>, IFSI, écoles, …) </a:t>
            </a:r>
            <a:endParaRPr kumimoji="0" lang="fr-FR" sz="1400" b="0" i="0" u="none" strike="noStrike" kern="1200" cap="none" spc="0" normalizeH="0" baseline="0" noProof="0" dirty="0">
              <a:ln>
                <a:noFill/>
              </a:ln>
              <a:solidFill>
                <a:srgbClr val="0C5076"/>
              </a:solidFill>
              <a:effectLst/>
              <a:uLnTx/>
              <a:uFillTx/>
              <a:latin typeface="Calibri"/>
              <a:ea typeface="+mn-ea"/>
              <a:cs typeface="+mn-cs"/>
            </a:endParaRPr>
          </a:p>
          <a:p>
            <a:pPr marL="0" marR="0" lvl="0" indent="0" algn="l" defTabSz="457200" rtl="0" eaLnBrk="1" fontAlgn="auto" latinLnBrk="0" hangingPunct="1">
              <a:lnSpc>
                <a:spcPct val="100000"/>
              </a:lnSpc>
              <a:spcBef>
                <a:spcPct val="20000"/>
              </a:spcBef>
              <a:spcAft>
                <a:spcPts val="0"/>
              </a:spcAft>
              <a:buClr>
                <a:srgbClr val="FF0000"/>
              </a:buClr>
              <a:buSzPct val="100000"/>
              <a:buFont typeface="Lucida Grande"/>
              <a:buNone/>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1"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a:p>
            <a:pPr marL="177800" marR="0" lvl="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a:pPr>
            <a:endParaRPr kumimoji="0" lang="fr-FR" sz="1050" b="0" i="0" u="none" strike="noStrike" kern="1200" cap="none" spc="0" normalizeH="0" baseline="0" noProof="0" dirty="0">
              <a:ln>
                <a:noFill/>
              </a:ln>
              <a:solidFill>
                <a:srgbClr val="3D566E"/>
              </a:solidFill>
              <a:effectLst/>
              <a:uLnTx/>
              <a:uFillTx/>
              <a:latin typeface="Calibri"/>
              <a:ea typeface="+mn-ea"/>
              <a:cs typeface="+mn-cs"/>
            </a:endParaRPr>
          </a:p>
        </p:txBody>
      </p:sp>
      <p:sp>
        <p:nvSpPr>
          <p:cNvPr id="8" name="Espace réservé du numéro de diapositive 3"/>
          <p:cNvSpPr txBox="1">
            <a:spLocks/>
          </p:cNvSpPr>
          <p:nvPr/>
        </p:nvSpPr>
        <p:spPr>
          <a:xfrm>
            <a:off x="8340049" y="4857149"/>
            <a:ext cx="373534" cy="261257"/>
          </a:xfrm>
          <a:prstGeom prst="rect">
            <a:avLst/>
          </a:prstGeom>
        </p:spPr>
        <p:txBody>
          <a:bodyPr vert="horz" lIns="91440" tIns="45720" rIns="91440" bIns="45720" rtlCol="0" anchor="ctr"/>
          <a:lstStyle>
            <a:defPPr>
              <a:defRPr lang="fr-FR"/>
            </a:defPPr>
            <a:lvl1pPr marL="0" algn="ctr" defTabSz="457200" rtl="0" eaLnBrk="1" latinLnBrk="0" hangingPunct="1">
              <a:defRPr sz="1000" b="1" kern="1200">
                <a:solidFill>
                  <a:schemeClr val="bg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C6B7B3CB-E3BA-F74C-AB76-86EFC5843CD6}" type="slidenum">
              <a:rPr lang="fr-FR" sz="900" smtClean="0">
                <a:solidFill>
                  <a:prstClr val="white"/>
                </a:solidFill>
                <a:latin typeface="Calibri"/>
              </a:rPr>
              <a:pPr/>
              <a:t>29</a:t>
            </a:fld>
            <a:endParaRPr lang="fr-FR" sz="900">
              <a:solidFill>
                <a:prstClr val="white"/>
              </a:solidFill>
              <a:latin typeface="Calibri"/>
            </a:endParaRPr>
          </a:p>
        </p:txBody>
      </p:sp>
      <p:sp>
        <p:nvSpPr>
          <p:cNvPr id="9" name="Rectangle à coins arrondis 8"/>
          <p:cNvSpPr/>
          <p:nvPr/>
        </p:nvSpPr>
        <p:spPr>
          <a:xfrm>
            <a:off x="1350965" y="1491630"/>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10" name="Rectangle à coins arrondis 9"/>
          <p:cNvSpPr/>
          <p:nvPr/>
        </p:nvSpPr>
        <p:spPr>
          <a:xfrm>
            <a:off x="1357315" y="2007566"/>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11" name="ZoneTexte 13"/>
          <p:cNvSpPr txBox="1">
            <a:spLocks noChangeArrowheads="1"/>
          </p:cNvSpPr>
          <p:nvPr/>
        </p:nvSpPr>
        <p:spPr bwMode="auto">
          <a:xfrm>
            <a:off x="2490790" y="1756742"/>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2" name="Flèche droite 11"/>
          <p:cNvSpPr/>
          <p:nvPr/>
        </p:nvSpPr>
        <p:spPr>
          <a:xfrm>
            <a:off x="4135438" y="15630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3" name="Rectangle à coins arrondis 12"/>
          <p:cNvSpPr/>
          <p:nvPr/>
        </p:nvSpPr>
        <p:spPr>
          <a:xfrm>
            <a:off x="4919662" y="1532904"/>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defTabSz="457200" eaLnBrk="1" fontAlgn="auto" latinLnBrk="0" hangingPunct="1">
              <a:lnSpc>
                <a:spcPct val="100000"/>
              </a:lnSpc>
              <a:spcBef>
                <a:spcPts val="0"/>
              </a:spcBef>
              <a:spcAft>
                <a:spcPts val="0"/>
              </a:spcAft>
              <a:buClrTx/>
              <a:buSzTx/>
              <a:buFontTx/>
              <a:buNone/>
              <a:tabLst/>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15" name="Rectangle à coins arrondis 14"/>
          <p:cNvSpPr/>
          <p:nvPr/>
        </p:nvSpPr>
        <p:spPr>
          <a:xfrm>
            <a:off x="1357315" y="2512391"/>
            <a:ext cx="2657475" cy="323850"/>
          </a:xfrm>
          <a:prstGeom prst="roundRect">
            <a:avLst/>
          </a:prstGeom>
          <a:solidFill>
            <a:sysClr val="window" lastClr="FFFFFF">
              <a:lumMod val="85000"/>
            </a:sysClr>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srgbClr val="3D566E"/>
                </a:solidFill>
                <a:effectLst/>
                <a:uLnTx/>
                <a:uFillTx/>
                <a:latin typeface="Calibri"/>
                <a:ea typeface="+mn-ea"/>
                <a:cs typeface="+mn-cs"/>
              </a:rPr>
              <a:t>Non</a:t>
            </a:r>
          </a:p>
        </p:txBody>
      </p:sp>
      <p:sp>
        <p:nvSpPr>
          <p:cNvPr id="16" name="ZoneTexte 35"/>
          <p:cNvSpPr txBox="1">
            <a:spLocks noChangeArrowheads="1"/>
          </p:cNvSpPr>
          <p:nvPr/>
        </p:nvSpPr>
        <p:spPr bwMode="auto">
          <a:xfrm>
            <a:off x="2490790" y="2261567"/>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18" name="Flèche droite 17"/>
          <p:cNvSpPr/>
          <p:nvPr/>
        </p:nvSpPr>
        <p:spPr>
          <a:xfrm>
            <a:off x="4135438" y="2058367"/>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prstClr val="white"/>
              </a:solidFill>
              <a:effectLst/>
              <a:uLnTx/>
              <a:uFillTx/>
              <a:latin typeface="Calibri"/>
              <a:ea typeface="+mn-ea"/>
              <a:cs typeface="+mn-cs"/>
            </a:endParaRPr>
          </a:p>
        </p:txBody>
      </p:sp>
      <p:sp>
        <p:nvSpPr>
          <p:cNvPr id="19" name="Rectangle à coins arrondis 18"/>
          <p:cNvSpPr/>
          <p:nvPr/>
        </p:nvSpPr>
        <p:spPr>
          <a:xfrm>
            <a:off x="4919662" y="2018679"/>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0" name="Rectangle à coins arrondis 19"/>
          <p:cNvSpPr/>
          <p:nvPr/>
        </p:nvSpPr>
        <p:spPr>
          <a:xfrm>
            <a:off x="1360490" y="3333608"/>
            <a:ext cx="2657475" cy="325437"/>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 (proposition d’admission)</a:t>
            </a:r>
          </a:p>
        </p:txBody>
      </p:sp>
      <p:sp>
        <p:nvSpPr>
          <p:cNvPr id="21" name="Rectangle à coins arrondis 20"/>
          <p:cNvSpPr/>
          <p:nvPr/>
        </p:nvSpPr>
        <p:spPr>
          <a:xfrm>
            <a:off x="1366840" y="3849544"/>
            <a:ext cx="2657475" cy="323850"/>
          </a:xfrm>
          <a:prstGeom prst="roundRect">
            <a:avLst/>
          </a:prstGeom>
          <a:solidFill>
            <a:srgbClr val="51BAAA"/>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OUI-SI</a:t>
            </a:r>
            <a:r>
              <a:rPr kumimoji="0" lang="fr-FR" sz="1200" b="1" i="0" u="none" strike="noStrike" kern="0" cap="none" spc="0" normalizeH="0" baseline="0" noProof="0">
                <a:ln>
                  <a:noFill/>
                </a:ln>
                <a:solidFill>
                  <a:srgbClr val="EC130E"/>
                </a:solidFill>
                <a:effectLst/>
                <a:uLnTx/>
                <a:uFillTx/>
                <a:latin typeface="Calibri"/>
                <a:ea typeface="+mn-ea"/>
                <a:cs typeface="+mn-cs"/>
              </a:rPr>
              <a:t>*</a:t>
            </a:r>
            <a:r>
              <a:rPr kumimoji="0" lang="fr-FR" sz="1200" b="1" i="0" u="none" strike="noStrike" kern="0" cap="none" spc="0" normalizeH="0" baseline="0" noProof="0">
                <a:ln>
                  <a:noFill/>
                </a:ln>
                <a:solidFill>
                  <a:prstClr val="white"/>
                </a:solidFill>
                <a:effectLst/>
                <a:uLnTx/>
                <a:uFillTx/>
                <a:latin typeface="Calibri"/>
                <a:ea typeface="+mn-ea"/>
                <a:cs typeface="+mn-cs"/>
              </a:rPr>
              <a:t> (proposition d’admission)</a:t>
            </a:r>
          </a:p>
        </p:txBody>
      </p:sp>
      <p:sp>
        <p:nvSpPr>
          <p:cNvPr id="22" name="ZoneTexte 41"/>
          <p:cNvSpPr txBox="1">
            <a:spLocks noChangeArrowheads="1"/>
          </p:cNvSpPr>
          <p:nvPr/>
        </p:nvSpPr>
        <p:spPr bwMode="auto">
          <a:xfrm>
            <a:off x="2500315" y="3598720"/>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3" name="Flèche droite 22"/>
          <p:cNvSpPr/>
          <p:nvPr/>
        </p:nvSpPr>
        <p:spPr>
          <a:xfrm>
            <a:off x="4144963" y="34050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5" name="Rectangle à coins arrondis 24"/>
          <p:cNvSpPr/>
          <p:nvPr/>
        </p:nvSpPr>
        <p:spPr>
          <a:xfrm>
            <a:off x="1331640" y="4336132"/>
            <a:ext cx="2657475" cy="323850"/>
          </a:xfrm>
          <a:prstGeom prst="roundRect">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fr-FR" sz="1200" b="1" i="0" u="none" strike="noStrike" kern="0" cap="none" spc="0" normalizeH="0" baseline="0" noProof="0">
                <a:ln>
                  <a:noFill/>
                </a:ln>
                <a:solidFill>
                  <a:prstClr val="white"/>
                </a:solidFill>
                <a:effectLst/>
                <a:uLnTx/>
                <a:uFillTx/>
                <a:latin typeface="Calibri"/>
                <a:ea typeface="+mn-ea"/>
                <a:cs typeface="+mn-cs"/>
              </a:rPr>
              <a:t>En attente d’une place</a:t>
            </a:r>
          </a:p>
        </p:txBody>
      </p:sp>
      <p:sp>
        <p:nvSpPr>
          <p:cNvPr id="26" name="ZoneTexte 46"/>
          <p:cNvSpPr txBox="1">
            <a:spLocks noChangeArrowheads="1"/>
          </p:cNvSpPr>
          <p:nvPr/>
        </p:nvSpPr>
        <p:spPr bwMode="auto">
          <a:xfrm>
            <a:off x="2500315" y="4103545"/>
            <a:ext cx="706437"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SzPct val="100000"/>
              <a:buBlip>
                <a:blip r:embed="rId2"/>
              </a:buBlip>
              <a:defRPr sz="2000">
                <a:solidFill>
                  <a:srgbClr val="26338B"/>
                </a:solidFill>
                <a:latin typeface="Calibri" pitchFamily="34" charset="0"/>
              </a:defRPr>
            </a:lvl1pPr>
            <a:lvl2pPr marL="742950" indent="-285750" eaLnBrk="0" hangingPunct="0">
              <a:spcBef>
                <a:spcPct val="20000"/>
              </a:spcBef>
              <a:buClr>
                <a:srgbClr val="F28E65"/>
              </a:buClr>
              <a:buFont typeface="Arial-ItalicMT"/>
              <a:buChar char="&gt;"/>
              <a:defRPr sz="1500">
                <a:solidFill>
                  <a:srgbClr val="26338B"/>
                </a:solidFill>
                <a:latin typeface="Calibri" pitchFamily="34" charset="0"/>
              </a:defRPr>
            </a:lvl2pPr>
            <a:lvl3pPr marL="1143000" indent="-228600" eaLnBrk="0" hangingPunct="0">
              <a:spcBef>
                <a:spcPct val="20000"/>
              </a:spcBef>
              <a:buFont typeface="Arial" pitchFamily="34" charset="0"/>
              <a:defRPr sz="1500">
                <a:solidFill>
                  <a:srgbClr val="26338B"/>
                </a:solidFill>
                <a:latin typeface="Calibri" pitchFamily="34" charset="0"/>
              </a:defRPr>
            </a:lvl3pPr>
            <a:lvl4pPr marL="1600200" indent="-228600" eaLnBrk="0" hangingPunct="0">
              <a:spcBef>
                <a:spcPct val="20000"/>
              </a:spcBef>
              <a:buClr>
                <a:srgbClr val="F28E65"/>
              </a:buClr>
              <a:buFont typeface="Arial" pitchFamily="34" charset="0"/>
              <a:buChar char="–"/>
              <a:defRPr sz="1100">
                <a:solidFill>
                  <a:srgbClr val="26338B"/>
                </a:solidFill>
                <a:latin typeface="Calibri" pitchFamily="34" charset="0"/>
              </a:defRPr>
            </a:lvl4pPr>
            <a:lvl5pPr marL="2057400" indent="-228600" eaLnBrk="0" hangingPunct="0">
              <a:spcBef>
                <a:spcPct val="20000"/>
              </a:spcBef>
              <a:buFont typeface="Arial" pitchFamily="34" charset="0"/>
              <a:defRPr sz="1100">
                <a:solidFill>
                  <a:srgbClr val="26338B"/>
                </a:solidFill>
                <a:latin typeface="Calibri" pitchFamily="34" charset="0"/>
              </a:defRPr>
            </a:lvl5pPr>
            <a:lvl6pPr marL="25146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6pPr>
            <a:lvl7pPr marL="29718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7pPr>
            <a:lvl8pPr marL="34290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8pPr>
            <a:lvl9pPr marL="3886200" indent="-228600" defTabSz="457200" eaLnBrk="0" fontAlgn="base" hangingPunct="0">
              <a:spcBef>
                <a:spcPct val="20000"/>
              </a:spcBef>
              <a:spcAft>
                <a:spcPct val="0"/>
              </a:spcAft>
              <a:buFont typeface="Arial" pitchFamily="34" charset="0"/>
              <a:defRPr sz="1100">
                <a:solidFill>
                  <a:srgbClr val="26338B"/>
                </a:solidFill>
                <a:latin typeface="Calibri" pitchFamily="34"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r>
              <a:rPr kumimoji="0" lang="fr-FR" altLang="fr-FR" sz="1200" b="1" i="0" u="none" strike="noStrike" kern="0" cap="none" spc="0" normalizeH="0" baseline="0" noProof="0">
                <a:ln>
                  <a:noFill/>
                </a:ln>
                <a:solidFill>
                  <a:srgbClr val="3D566E"/>
                </a:solidFill>
                <a:effectLst/>
                <a:uLnTx/>
                <a:uFillTx/>
                <a:latin typeface="Calibri" pitchFamily="34" charset="0"/>
              </a:rPr>
              <a:t>ou</a:t>
            </a:r>
          </a:p>
        </p:txBody>
      </p:sp>
      <p:sp>
        <p:nvSpPr>
          <p:cNvPr id="28" name="Flèche droite 27"/>
          <p:cNvSpPr/>
          <p:nvPr/>
        </p:nvSpPr>
        <p:spPr>
          <a:xfrm>
            <a:off x="4144963" y="3900345"/>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29" name="Flèche droite 28"/>
          <p:cNvSpPr/>
          <p:nvPr/>
        </p:nvSpPr>
        <p:spPr>
          <a:xfrm>
            <a:off x="4135438" y="4405170"/>
            <a:ext cx="671512" cy="206375"/>
          </a:xfrm>
          <a:prstGeom prst="rightArrow">
            <a:avLst/>
          </a:prstGeom>
          <a:solidFill>
            <a:srgbClr val="0C5076"/>
          </a:solidFill>
          <a:ln w="9525" cap="flat" cmpd="sng" algn="ctr">
            <a:noFill/>
            <a:prstDash val="solid"/>
          </a:ln>
          <a:effectLst>
            <a:outerShdw blurRad="40000" dist="23000" dir="5400000" rotWithShape="0">
              <a:srgbClr val="000000">
                <a:alpha val="35000"/>
              </a:srgbClr>
            </a:outerShdw>
          </a:effectLst>
        </p:spPr>
        <p:txBody>
          <a:bodyPr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fr-FR" sz="1600" b="0" i="0" u="none" strike="noStrike" kern="0" cap="none" spc="0" normalizeH="0" baseline="0" noProof="0">
              <a:ln>
                <a:noFill/>
              </a:ln>
              <a:solidFill>
                <a:srgbClr val="3D566E"/>
              </a:solidFill>
              <a:effectLst/>
              <a:uLnTx/>
              <a:uFillTx/>
              <a:latin typeface="Calibri"/>
              <a:ea typeface="+mn-ea"/>
              <a:cs typeface="+mn-cs"/>
            </a:endParaRPr>
          </a:p>
        </p:txBody>
      </p:sp>
      <p:sp>
        <p:nvSpPr>
          <p:cNvPr id="30" name="Espace réservé du texte 2"/>
          <p:cNvSpPr txBox="1">
            <a:spLocks/>
          </p:cNvSpPr>
          <p:nvPr/>
        </p:nvSpPr>
        <p:spPr>
          <a:xfrm>
            <a:off x="417193" y="2990108"/>
            <a:ext cx="8159932" cy="487516"/>
          </a:xfrm>
          <a:prstGeom prst="rect">
            <a:avLst/>
          </a:prstGeom>
        </p:spPr>
        <p:txBody>
          <a:bodyPr vert="horz" lIns="91440" tIns="45720" rIns="91440" bIns="45720" rtlCol="0">
            <a:normAutofit/>
          </a:bodyPr>
          <a:lstStyle>
            <a:lvl1pPr marL="177800" marR="0" indent="-177800" algn="l" defTabSz="457200" rtl="0" eaLnBrk="1" fontAlgn="auto" latinLnBrk="0" hangingPunct="1">
              <a:lnSpc>
                <a:spcPct val="100000"/>
              </a:lnSpc>
              <a:spcBef>
                <a:spcPct val="20000"/>
              </a:spcBef>
              <a:spcAft>
                <a:spcPts val="0"/>
              </a:spcAft>
              <a:buClr>
                <a:srgbClr val="FF0000"/>
              </a:buClr>
              <a:buSzPct val="100000"/>
              <a:buFont typeface="Lucida Grande"/>
              <a:buChar char="&gt;"/>
              <a:tabLst/>
              <a:defRPr sz="2000" kern="1200">
                <a:solidFill>
                  <a:srgbClr val="3D566E"/>
                </a:solidFill>
                <a:latin typeface="+mn-lt"/>
                <a:ea typeface="+mn-ea"/>
                <a:cs typeface="+mn-cs"/>
              </a:defRPr>
            </a:lvl1pPr>
            <a:lvl2pPr marL="627063" marR="0" indent="-169863" algn="l" defTabSz="457200" rtl="0" eaLnBrk="1" fontAlgn="auto" latinLnBrk="0" hangingPunct="1">
              <a:lnSpc>
                <a:spcPct val="100000"/>
              </a:lnSpc>
              <a:spcBef>
                <a:spcPct val="20000"/>
              </a:spcBef>
              <a:spcAft>
                <a:spcPts val="0"/>
              </a:spcAft>
              <a:buClr>
                <a:srgbClr val="FF0000"/>
              </a:buClr>
              <a:buSzTx/>
              <a:buFont typeface="Arial-ItalicMT" charset="0"/>
              <a:buChar char="&gt;"/>
              <a:tabLst/>
              <a:defRPr sz="1500" kern="1200">
                <a:solidFill>
                  <a:srgbClr val="3D566E"/>
                </a:solidFill>
                <a:latin typeface="+mn-lt"/>
                <a:ea typeface="+mn-ea"/>
                <a:cs typeface="+mn-cs"/>
              </a:defRPr>
            </a:lvl2pPr>
            <a:lvl3pPr marL="627063" marR="0" indent="0" algn="l" defTabSz="457200" rtl="0" eaLnBrk="1" fontAlgn="auto" latinLnBrk="0" hangingPunct="1">
              <a:lnSpc>
                <a:spcPct val="100000"/>
              </a:lnSpc>
              <a:spcBef>
                <a:spcPct val="20000"/>
              </a:spcBef>
              <a:spcAft>
                <a:spcPts val="0"/>
              </a:spcAft>
              <a:buClrTx/>
              <a:buSzTx/>
              <a:buFont typeface="Arial"/>
              <a:buNone/>
              <a:tabLst/>
              <a:defRPr sz="1500" kern="1200">
                <a:solidFill>
                  <a:srgbClr val="3D566E"/>
                </a:solidFill>
                <a:latin typeface="+mn-lt"/>
                <a:ea typeface="+mn-ea"/>
                <a:cs typeface="+mn-cs"/>
              </a:defRPr>
            </a:lvl3pPr>
            <a:lvl4pPr marL="627063" marR="0" indent="177800" algn="l" defTabSz="457200" rtl="0" eaLnBrk="1" fontAlgn="auto" latinLnBrk="0" hangingPunct="1">
              <a:lnSpc>
                <a:spcPct val="100000"/>
              </a:lnSpc>
              <a:spcBef>
                <a:spcPct val="20000"/>
              </a:spcBef>
              <a:spcAft>
                <a:spcPts val="0"/>
              </a:spcAft>
              <a:buClr>
                <a:srgbClr val="FF0000"/>
              </a:buClr>
              <a:buSzTx/>
              <a:buFont typeface="Arial"/>
              <a:buChar char="–"/>
              <a:tabLst/>
              <a:defRPr sz="1100" kern="1200">
                <a:solidFill>
                  <a:srgbClr val="3D566E"/>
                </a:solidFill>
                <a:latin typeface="+mn-lt"/>
                <a:ea typeface="+mn-ea"/>
                <a:cs typeface="+mn-cs"/>
              </a:defRPr>
            </a:lvl4pPr>
            <a:lvl5pPr marL="806450" marR="0" indent="0" algn="l" defTabSz="457200" rtl="0" eaLnBrk="1" fontAlgn="auto" latinLnBrk="0" hangingPunct="1">
              <a:lnSpc>
                <a:spcPct val="100000"/>
              </a:lnSpc>
              <a:spcBef>
                <a:spcPct val="20000"/>
              </a:spcBef>
              <a:spcAft>
                <a:spcPts val="0"/>
              </a:spcAft>
              <a:buClrTx/>
              <a:buSzTx/>
              <a:buFont typeface="Arial"/>
              <a:buNone/>
              <a:tabLst/>
              <a:defRPr sz="1100" kern="1200">
                <a:solidFill>
                  <a:srgbClr val="3D566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fr-FR" sz="1400" b="1" dirty="0">
                <a:solidFill>
                  <a:srgbClr val="0C5076"/>
                </a:solidFill>
                <a:latin typeface="Calibri"/>
              </a:rPr>
              <a:t>Formation non sélective (licences, PPPE, PASS) </a:t>
            </a:r>
            <a:endParaRPr lang="fr-FR" sz="1800" b="1" dirty="0">
              <a:solidFill>
                <a:srgbClr val="0C5076"/>
              </a:solidFill>
              <a:latin typeface="Calibri"/>
            </a:endParaRPr>
          </a:p>
          <a:p>
            <a:endParaRPr lang="fr-FR" sz="1800" dirty="0">
              <a:latin typeface="Calibri"/>
            </a:endParaRPr>
          </a:p>
          <a:p>
            <a:endParaRPr lang="fr-FR" sz="1800" dirty="0">
              <a:latin typeface="Calibri"/>
            </a:endParaRPr>
          </a:p>
        </p:txBody>
      </p:sp>
      <p:sp>
        <p:nvSpPr>
          <p:cNvPr id="33" name="Rectangle à coins arrondis 32"/>
          <p:cNvSpPr/>
          <p:nvPr/>
        </p:nvSpPr>
        <p:spPr>
          <a:xfrm>
            <a:off x="4933833" y="3338413"/>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4" name="Rectangle à coins arrondis 33"/>
          <p:cNvSpPr/>
          <p:nvPr/>
        </p:nvSpPr>
        <p:spPr>
          <a:xfrm>
            <a:off x="4958637" y="3831069"/>
            <a:ext cx="3708000" cy="32400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accepte la proposition ou y renonce</a:t>
            </a:r>
          </a:p>
        </p:txBody>
      </p:sp>
      <p:sp>
        <p:nvSpPr>
          <p:cNvPr id="35" name="Rectangle à coins arrondis 34"/>
          <p:cNvSpPr/>
          <p:nvPr/>
        </p:nvSpPr>
        <p:spPr>
          <a:xfrm>
            <a:off x="4944466" y="4269712"/>
            <a:ext cx="3708000" cy="323850"/>
          </a:xfrm>
          <a:prstGeom prst="roundRect">
            <a:avLst/>
          </a:prstGeom>
          <a:solidFill>
            <a:srgbClr val="F28E65"/>
          </a:solidFill>
          <a:ln w="9525" cap="flat" cmpd="sng" algn="ctr">
            <a:noFill/>
            <a:prstDash val="solid"/>
          </a:ln>
          <a:effectLst>
            <a:outerShdw blurRad="40000" dist="23000" dir="5400000" rotWithShape="0">
              <a:srgbClr val="000000">
                <a:alpha val="35000"/>
              </a:srgbClr>
            </a:outerShdw>
          </a:effectLst>
        </p:spPr>
        <p:txBody>
          <a:bodyPr anchor="ctr"/>
          <a:lstStyle/>
          <a:p>
            <a:pPr lvl="0" defTabSz="457200">
              <a:defRPr/>
            </a:pPr>
            <a:r>
              <a:rPr lang="fr-FR" sz="1200" b="1" kern="0">
                <a:solidFill>
                  <a:srgbClr val="3D566E"/>
                </a:solidFill>
                <a:latin typeface="Calibri"/>
              </a:rPr>
              <a:t>Le candidat</a:t>
            </a:r>
            <a:r>
              <a:rPr kumimoji="0" lang="fr-FR" sz="1200" b="1" i="0" u="none" strike="noStrike" kern="0" cap="none" spc="0" normalizeH="0" baseline="0" noProof="0">
                <a:ln>
                  <a:noFill/>
                </a:ln>
                <a:solidFill>
                  <a:srgbClr val="3D566E"/>
                </a:solidFill>
                <a:effectLst/>
                <a:uLnTx/>
                <a:uFillTx/>
                <a:latin typeface="Calibri"/>
                <a:ea typeface="+mn-ea"/>
                <a:cs typeface="+mn-cs"/>
              </a:rPr>
              <a:t> maintient le vœu en attente ou y renonce</a:t>
            </a:r>
          </a:p>
        </p:txBody>
      </p:sp>
      <p:sp>
        <p:nvSpPr>
          <p:cNvPr id="2" name="ZoneTexte 1"/>
          <p:cNvSpPr txBox="1"/>
          <p:nvPr/>
        </p:nvSpPr>
        <p:spPr>
          <a:xfrm flipH="1">
            <a:off x="323528" y="4692501"/>
            <a:ext cx="5688633" cy="432000"/>
          </a:xfrm>
          <a:prstGeom prst="rect">
            <a:avLst/>
          </a:prstGeom>
          <a:solidFill>
            <a:schemeClr val="bg1"/>
          </a:solidFill>
        </p:spPr>
        <p:txBody>
          <a:bodyPr wrap="square" rtlCol="0">
            <a:spAutoFit/>
          </a:bodyPr>
          <a:lstStyle/>
          <a:p>
            <a:r>
              <a:rPr lang="fr-FR" sz="1100" b="1">
                <a:solidFill>
                  <a:srgbClr val="EC130E"/>
                </a:solidFill>
              </a:rPr>
              <a:t>*</a:t>
            </a:r>
            <a:r>
              <a:rPr lang="fr-FR" sz="1100">
                <a:solidFill>
                  <a:srgbClr val="0C5076"/>
                </a:solidFill>
              </a:rPr>
              <a:t> Oui-si : le candidat est accepté à condition de suivre un parcours de réussite </a:t>
            </a:r>
          </a:p>
          <a:p>
            <a:r>
              <a:rPr lang="fr-FR" sz="1100">
                <a:solidFill>
                  <a:srgbClr val="0C5076"/>
                </a:solidFill>
              </a:rPr>
              <a:t>(remise à niveau, tutorat..) </a:t>
            </a:r>
          </a:p>
          <a:p>
            <a:endParaRPr lang="fr-FR" sz="1200"/>
          </a:p>
        </p:txBody>
      </p:sp>
      <p:sp>
        <p:nvSpPr>
          <p:cNvPr id="32" name="Titre 1"/>
          <p:cNvSpPr>
            <a:spLocks noGrp="1"/>
          </p:cNvSpPr>
          <p:nvPr>
            <p:ph type="title"/>
          </p:nvPr>
        </p:nvSpPr>
        <p:spPr>
          <a:xfrm>
            <a:off x="359998" y="771550"/>
            <a:ext cx="8784001" cy="447614"/>
          </a:xfrm>
        </p:spPr>
        <p:txBody>
          <a:bodyPr/>
          <a:lstStyle/>
          <a:p>
            <a:r>
              <a:rPr lang="fr-FR" sz="2400" dirty="0"/>
              <a:t>Les réponses des formations et les choix des candidats</a:t>
            </a:r>
            <a:br>
              <a:rPr lang="fr-FR" sz="2400" dirty="0"/>
            </a:br>
            <a:br>
              <a:rPr lang="fr-FR" sz="2400" dirty="0"/>
            </a:br>
            <a:endParaRPr lang="fr-FR" sz="2400" dirty="0"/>
          </a:p>
        </p:txBody>
      </p:sp>
    </p:spTree>
    <p:extLst>
      <p:ext uri="{BB962C8B-B14F-4D97-AF65-F5344CB8AC3E}">
        <p14:creationId xmlns:p14="http://schemas.microsoft.com/office/powerpoint/2010/main" val="933716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262030" y="3591369"/>
            <a:ext cx="9289032" cy="1368152"/>
          </a:xfrm>
        </p:spPr>
        <p:txBody>
          <a:bodyPr/>
          <a:lstStyle/>
          <a:p>
            <a:pPr marL="0" indent="0">
              <a:buNone/>
            </a:pPr>
            <a:br>
              <a:rPr lang="fr-FR" sz="2800" dirty="0"/>
            </a:br>
            <a:r>
              <a:rPr lang="fr-FR" sz="2800" dirty="0"/>
              <a:t>Étape 1 : découvrir les formations et élaborer son projet d’orientation</a:t>
            </a:r>
          </a:p>
        </p:txBody>
      </p:sp>
      <p:sp>
        <p:nvSpPr>
          <p:cNvPr id="4" name="Espace réservé de la date 3"/>
          <p:cNvSpPr>
            <a:spLocks noGrp="1"/>
          </p:cNvSpPr>
          <p:nvPr>
            <p:ph type="dt" sz="half" idx="10"/>
          </p:nvPr>
        </p:nvSpPr>
        <p:spPr>
          <a:xfrm>
            <a:off x="7011336" y="4871511"/>
            <a:ext cx="1170000" cy="360000"/>
          </a:xfrm>
        </p:spPr>
        <p:txBody>
          <a:bodyPr/>
          <a:lstStyle/>
          <a:p>
            <a:pPr algn="r"/>
            <a:fld id="{B53243DC-22D4-4063-968D-3E7B7EEAF735}" type="datetime1">
              <a:rPr lang="fr-FR" cap="all" smtClean="0"/>
              <a:t>20/01/2022</a:t>
            </a:fld>
            <a:endParaRPr lang="fr-FR" cap="all" dirty="0"/>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3</a:t>
            </a:fld>
            <a:endParaRPr lang="fr-FR"/>
          </a:p>
        </p:txBody>
      </p:sp>
      <p:pic>
        <p:nvPicPr>
          <p:cNvPr id="2" name="Espace réservé pour une image  1"/>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85" b="8585"/>
          <a:stretch>
            <a:fillRect/>
          </a:stretch>
        </p:blipFill>
        <p:spPr>
          <a:xfrm>
            <a:off x="957960" y="758136"/>
            <a:ext cx="6944169" cy="3019715"/>
          </a:xfrm>
        </p:spPr>
      </p:pic>
    </p:spTree>
    <p:extLst>
      <p:ext uri="{BB962C8B-B14F-4D97-AF65-F5344CB8AC3E}">
        <p14:creationId xmlns:p14="http://schemas.microsoft.com/office/powerpoint/2010/main" val="541469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808561"/>
            <a:ext cx="8784001" cy="447614"/>
          </a:xfrm>
        </p:spPr>
        <p:txBody>
          <a:bodyPr/>
          <a:lstStyle/>
          <a:p>
            <a:r>
              <a:rPr lang="fr-FR" sz="2400" dirty="0"/>
              <a:t>Comment répondre aux propositions d’admission ? (1/2)</a:t>
            </a:r>
            <a:br>
              <a:rPr lang="fr-FR" sz="2400" dirty="0"/>
            </a:br>
            <a:br>
              <a:rPr lang="fr-FR" sz="2400" dirty="0"/>
            </a:br>
            <a:endParaRPr lang="fr-FR" sz="2400" dirty="0"/>
          </a:p>
        </p:txBody>
      </p:sp>
      <p:sp>
        <p:nvSpPr>
          <p:cNvPr id="3" name="Espace réservé du contenu 2"/>
          <p:cNvSpPr>
            <a:spLocks noGrp="1"/>
          </p:cNvSpPr>
          <p:nvPr>
            <p:ph sz="quarter" idx="14"/>
          </p:nvPr>
        </p:nvSpPr>
        <p:spPr>
          <a:xfrm>
            <a:off x="342336" y="1248554"/>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600" b="1" dirty="0">
                <a:solidFill>
                  <a:srgbClr val="3D566E"/>
                </a:solidFill>
              </a:rPr>
              <a:t> </a:t>
            </a:r>
            <a:r>
              <a:rPr lang="fr-FR" sz="1600" b="1" dirty="0"/>
              <a:t>Le lycéen reçoit une seule proposition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a:t>
            </a:r>
            <a:r>
              <a:rPr lang="fr-FR" sz="1600" dirty="0">
                <a:solidFill>
                  <a:srgbClr val="3D566E"/>
                </a:solidFill>
              </a:rPr>
              <a:t> </a:t>
            </a:r>
            <a:r>
              <a:rPr lang="fr-FR" sz="1600" dirty="0">
                <a:solidFill>
                  <a:srgbClr val="ED7454"/>
                </a:solidFill>
              </a:rPr>
              <a:t>accepte la proposition </a:t>
            </a:r>
            <a:r>
              <a:rPr lang="fr-FR" sz="1600" dirty="0">
                <a:solidFill>
                  <a:srgbClr val="0C5076"/>
                </a:solidFill>
              </a:rPr>
              <a:t>(ou y renonce). Il peut ensuite indiquer le(s) vœu(x) en attente qu’il souhaite conserver (cette possibilité existe jusqu’en fin de phase principale)</a:t>
            </a:r>
          </a:p>
          <a:p>
            <a:pPr marL="627063" lvl="1" indent="-169863" defTabSz="457200">
              <a:spcBef>
                <a:spcPct val="20000"/>
              </a:spcBef>
              <a:spcAft>
                <a:spcPts val="0"/>
              </a:spcAft>
              <a:buClr>
                <a:srgbClr val="FF0000"/>
              </a:buClr>
            </a:pPr>
            <a:r>
              <a:rPr lang="fr-FR" sz="1600" dirty="0">
                <a:solidFill>
                  <a:srgbClr val="0C5076"/>
                </a:solidFill>
              </a:rPr>
              <a:t>S’il accepte définitivement la proposition, cela signifie qu’il renonce à tous ses autres vœux.  Il consulte alors les </a:t>
            </a:r>
            <a:r>
              <a:rPr lang="fr-FR" sz="1600" dirty="0">
                <a:solidFill>
                  <a:srgbClr val="F28E65"/>
                </a:solidFill>
              </a:rPr>
              <a:t>modalités d’inscription administrative </a:t>
            </a:r>
            <a:r>
              <a:rPr lang="fr-FR" sz="1600" dirty="0">
                <a:solidFill>
                  <a:srgbClr val="0C5076"/>
                </a:solidFill>
              </a:rPr>
              <a:t>de la formation acceptée</a:t>
            </a:r>
          </a:p>
          <a:p>
            <a:pPr marL="627063" lvl="1" indent="-169863" defTabSz="457200">
              <a:spcBef>
                <a:spcPct val="20000"/>
              </a:spcBef>
              <a:spcAft>
                <a:spcPts val="0"/>
              </a:spcAft>
              <a:buClr>
                <a:srgbClr val="FF0000"/>
              </a:buClr>
              <a:buFont typeface="Arial-ItalicMT" charset="0"/>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600" b="1" dirty="0"/>
              <a:t> Le lycéen reçoit plusieurs propositions d’admission et il a des vœux en attente :</a:t>
            </a:r>
          </a:p>
          <a:p>
            <a:pPr marL="627063" lvl="1" indent="-169863" defTabSz="457200">
              <a:spcBef>
                <a:spcPct val="20000"/>
              </a:spcBef>
              <a:spcAft>
                <a:spcPts val="0"/>
              </a:spcAft>
              <a:buClr>
                <a:srgbClr val="FF0000"/>
              </a:buClr>
            </a:pPr>
            <a:r>
              <a:rPr lang="fr-FR" sz="1600" dirty="0">
                <a:solidFill>
                  <a:srgbClr val="0C5076"/>
                </a:solidFill>
              </a:rPr>
              <a:t>Il </a:t>
            </a:r>
            <a:r>
              <a:rPr lang="fr-FR" sz="1600" dirty="0">
                <a:solidFill>
                  <a:srgbClr val="ED7454"/>
                </a:solidFill>
              </a:rPr>
              <a:t>ne peut accepter </a:t>
            </a:r>
            <a:r>
              <a:rPr lang="fr-FR" sz="1600" b="1" dirty="0">
                <a:solidFill>
                  <a:srgbClr val="ED7454"/>
                </a:solidFill>
              </a:rPr>
              <a:t>qu’une seule proposition à la fois</a:t>
            </a:r>
            <a:r>
              <a:rPr lang="fr-FR" sz="1600" dirty="0">
                <a:solidFill>
                  <a:srgbClr val="3D566E"/>
                </a:solidFill>
              </a:rPr>
              <a:t>. </a:t>
            </a:r>
            <a:r>
              <a:rPr lang="fr-FR" sz="1600" dirty="0">
                <a:solidFill>
                  <a:srgbClr val="0C5076"/>
                </a:solidFill>
              </a:rPr>
              <a:t>En faisant un choix entre plusieurs propositions, il libère des places pour d’autres candidats en attente </a:t>
            </a:r>
          </a:p>
          <a:p>
            <a:pPr marL="627063" lvl="1" indent="-169863" defTabSz="457200">
              <a:spcBef>
                <a:spcPct val="20000"/>
              </a:spcBef>
              <a:spcAft>
                <a:spcPts val="0"/>
              </a:spcAft>
              <a:buClr>
                <a:srgbClr val="FF0000"/>
              </a:buClr>
            </a:pPr>
            <a:r>
              <a:rPr lang="fr-FR" sz="1600" dirty="0">
                <a:solidFill>
                  <a:srgbClr val="0C5076"/>
                </a:solidFill>
              </a:rPr>
              <a:t>Il peut indiquer le(s) vœu(x) en attente qu’il souhaite conserver</a:t>
            </a:r>
          </a:p>
          <a:p>
            <a:pPr marL="627063" lvl="1" indent="-169863" defTabSz="457200">
              <a:spcBef>
                <a:spcPct val="20000"/>
              </a:spcBef>
              <a:spcAft>
                <a:spcPts val="0"/>
              </a:spcAft>
              <a:buClr>
                <a:srgbClr val="FF0000"/>
              </a:buClr>
            </a:pPr>
            <a:r>
              <a:rPr lang="fr-FR" sz="1600" dirty="0">
                <a:solidFill>
                  <a:srgbClr val="0C5076"/>
                </a:solidFill>
              </a:rPr>
              <a:t>S’il accepte définitivement une proposition, cela signifie qu’il renonce aux autres vœux</a:t>
            </a:r>
            <a:r>
              <a:rPr lang="fr-FR" sz="1600" dirty="0">
                <a:solidFill>
                  <a:srgbClr val="3D566E"/>
                </a:solidFill>
              </a:rPr>
              <a:t>. </a:t>
            </a:r>
            <a:r>
              <a:rPr lang="fr-FR" sz="1600" dirty="0">
                <a:solidFill>
                  <a:srgbClr val="0C5076"/>
                </a:solidFill>
              </a:rPr>
              <a:t>Il consulte alors les </a:t>
            </a:r>
            <a:r>
              <a:rPr lang="fr-FR" sz="1600" dirty="0">
                <a:solidFill>
                  <a:srgbClr val="F28E65"/>
                </a:solidFill>
              </a:rPr>
              <a:t>modalités d’inscription administrative </a:t>
            </a:r>
            <a:r>
              <a:rPr lang="fr-FR" sz="1600" dirty="0">
                <a:solidFill>
                  <a:srgbClr val="0C5076"/>
                </a:solidFill>
              </a:rPr>
              <a:t>de la formation acceptée</a:t>
            </a:r>
          </a:p>
          <a:p>
            <a:pPr marL="177800" lvl="0" indent="-177800" defTabSz="457200">
              <a:spcAft>
                <a:spcPts val="0"/>
              </a:spcAft>
              <a:buClr>
                <a:srgbClr val="FF0000"/>
              </a:buClr>
              <a:buSzPct val="100000"/>
              <a:buFont typeface="Lucida Grande"/>
              <a:buChar char="&gt;"/>
            </a:pPr>
            <a:endParaRPr lang="fr-FR" sz="14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30</a:t>
            </a:fld>
            <a:endParaRPr lang="fr-FR"/>
          </a:p>
        </p:txBody>
      </p:sp>
    </p:spTree>
    <p:extLst>
      <p:ext uri="{BB962C8B-B14F-4D97-AF65-F5344CB8AC3E}">
        <p14:creationId xmlns:p14="http://schemas.microsoft.com/office/powerpoint/2010/main" val="1380543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59998" y="900001"/>
            <a:ext cx="8784001" cy="447614"/>
          </a:xfrm>
        </p:spPr>
        <p:txBody>
          <a:bodyPr/>
          <a:lstStyle/>
          <a:p>
            <a:r>
              <a:rPr lang="fr-FR" sz="2400" dirty="0"/>
              <a:t>Comment répondre aux propositions d’admission ? (2/2)</a:t>
            </a:r>
            <a:br>
              <a:rPr lang="fr-FR" sz="2400" dirty="0"/>
            </a:br>
            <a:br>
              <a:rPr lang="fr-FR" sz="2400" dirty="0"/>
            </a:br>
            <a:endParaRPr lang="fr-FR" sz="2400" dirty="0"/>
          </a:p>
        </p:txBody>
      </p:sp>
      <p:sp>
        <p:nvSpPr>
          <p:cNvPr id="3" name="Espace réservé du contenu 2"/>
          <p:cNvSpPr>
            <a:spLocks noGrp="1"/>
          </p:cNvSpPr>
          <p:nvPr>
            <p:ph sz="quarter" idx="14"/>
          </p:nvPr>
        </p:nvSpPr>
        <p:spPr>
          <a:xfrm>
            <a:off x="342336" y="1419622"/>
            <a:ext cx="8622152" cy="3363878"/>
          </a:xfrm>
        </p:spPr>
        <p:txBody>
          <a:bodyPr/>
          <a:lstStyle/>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 en attente »</a:t>
            </a:r>
          </a:p>
          <a:p>
            <a:pPr marL="742950" lvl="1" indent="-285750" defTabSz="457200">
              <a:spcBef>
                <a:spcPct val="20000"/>
              </a:spcBef>
              <a:spcAft>
                <a:spcPts val="0"/>
              </a:spcAft>
              <a:buClr>
                <a:srgbClr val="FF0000"/>
              </a:buClr>
            </a:pPr>
            <a:r>
              <a:rPr lang="fr-FR" sz="1600" dirty="0">
                <a:solidFill>
                  <a:srgbClr val="0C5076"/>
                </a:solidFill>
              </a:rPr>
              <a:t> des </a:t>
            </a:r>
            <a:r>
              <a:rPr lang="fr-FR" sz="1600" dirty="0">
                <a:solidFill>
                  <a:srgbClr val="ED7454"/>
                </a:solidFill>
              </a:rPr>
              <a:t>indicateurs</a:t>
            </a:r>
            <a:r>
              <a:rPr lang="fr-FR" sz="1600" dirty="0">
                <a:solidFill>
                  <a:srgbClr val="0C5076"/>
                </a:solidFill>
              </a:rPr>
              <a:t> s’affichent dans son dossier pour chaque vœu en attente et l’aident à </a:t>
            </a:r>
            <a:r>
              <a:rPr lang="fr-FR" sz="1600" dirty="0">
                <a:solidFill>
                  <a:srgbClr val="ED7454"/>
                </a:solidFill>
              </a:rPr>
              <a:t>suivre sa situation </a:t>
            </a:r>
            <a:r>
              <a:rPr lang="fr-FR" sz="1600" dirty="0">
                <a:solidFill>
                  <a:srgbClr val="0C5076"/>
                </a:solidFill>
              </a:rPr>
              <a:t>qui évolue jusqu’au 15 juillet en fonction des places libérées par d’autres candidats</a:t>
            </a:r>
          </a:p>
          <a:p>
            <a:pPr marL="457200" lvl="1" indent="0" defTabSz="457200">
              <a:spcBef>
                <a:spcPct val="20000"/>
              </a:spcBef>
              <a:spcAft>
                <a:spcPts val="0"/>
              </a:spcAft>
              <a:buClr>
                <a:srgbClr val="FF0000"/>
              </a:buClr>
              <a:buNone/>
            </a:pPr>
            <a:endParaRPr lang="fr-FR" sz="1600" dirty="0">
              <a:solidFill>
                <a:srgbClr val="3D566E"/>
              </a:solidFill>
              <a:cs typeface="Arial"/>
            </a:endParaRPr>
          </a:p>
          <a:p>
            <a:pPr marL="177800" lvl="0" indent="-177800" defTabSz="457200">
              <a:spcBef>
                <a:spcPct val="20000"/>
              </a:spcBef>
              <a:spcAft>
                <a:spcPts val="0"/>
              </a:spcAft>
              <a:buClr>
                <a:srgbClr val="FF0000"/>
              </a:buClr>
              <a:buSzPct val="100000"/>
              <a:buFont typeface="Lucida Grande"/>
              <a:buChar char="&gt;"/>
            </a:pPr>
            <a:r>
              <a:rPr lang="fr-FR" sz="1800" b="1" dirty="0"/>
              <a:t>Le lycéen ne reçoit que des réponses négatives (dans le cas où il n’a formulé que des vœux pour des formations sélectives)</a:t>
            </a:r>
          </a:p>
          <a:p>
            <a:pPr marL="742950" lvl="1" indent="-285750" defTabSz="457200">
              <a:spcBef>
                <a:spcPct val="20000"/>
              </a:spcBef>
              <a:spcAft>
                <a:spcPts val="0"/>
              </a:spcAft>
              <a:buClr>
                <a:srgbClr val="FF0000"/>
              </a:buClr>
            </a:pPr>
            <a:r>
              <a:rPr lang="fr-FR" sz="1600" dirty="0">
                <a:solidFill>
                  <a:srgbClr val="0C5076"/>
                </a:solidFill>
              </a:rPr>
              <a:t> dès le 2 juin 2022, il peut demander un conseil ou un accompagnement individuel ou collectif dans son lycée ou dans un CIO pour envisager d’autres choix de formation et préparer la phase complémentaire à partir du 23 juin 2022. </a:t>
            </a:r>
            <a:endParaRPr lang="fr-FR" sz="1800" dirty="0">
              <a:solidFill>
                <a:srgbClr val="0C5076"/>
              </a:solidFill>
            </a:endParaRPr>
          </a:p>
          <a:p>
            <a:pPr marL="177800" lvl="0" indent="-177800" defTabSz="457200">
              <a:spcAft>
                <a:spcPts val="0"/>
              </a:spcAft>
              <a:buClr>
                <a:srgbClr val="FF0000"/>
              </a:buClr>
              <a:buSzPct val="100000"/>
              <a:buFont typeface="Lucida Grande"/>
              <a:buChar char="&gt;"/>
            </a:pPr>
            <a:endParaRPr lang="fr-FR" sz="1100" dirty="0">
              <a:solidFill>
                <a:srgbClr val="3D566E"/>
              </a:solidFill>
            </a:endParaRPr>
          </a:p>
        </p:txBody>
      </p:sp>
      <p:sp>
        <p:nvSpPr>
          <p:cNvPr id="5" name="Espace réservé de la date 4"/>
          <p:cNvSpPr>
            <a:spLocks noGrp="1"/>
          </p:cNvSpPr>
          <p:nvPr>
            <p:ph type="dt" sz="half" idx="10"/>
          </p:nvPr>
        </p:nvSpPr>
        <p:spPr/>
        <p:txBody>
          <a:bodyPr/>
          <a:lstStyle/>
          <a:p>
            <a:pPr algn="r"/>
            <a:fld id="{A6C40C0D-8474-4FED-8256-9708D2E73068}"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31</a:t>
            </a:fld>
            <a:endParaRPr lang="fr-FR"/>
          </a:p>
        </p:txBody>
      </p:sp>
      <p:sp>
        <p:nvSpPr>
          <p:cNvPr id="7" name="Rectangle à coins arrondis 6"/>
          <p:cNvSpPr/>
          <p:nvPr/>
        </p:nvSpPr>
        <p:spPr>
          <a:xfrm>
            <a:off x="293048" y="4316709"/>
            <a:ext cx="8527424" cy="684000"/>
          </a:xfrm>
          <a:prstGeom prst="roundRect">
            <a:avLst/>
          </a:prstGeom>
          <a:solidFill>
            <a:srgbClr val="0C5076"/>
          </a:solidFill>
          <a:ln>
            <a:noFill/>
          </a:ln>
          <a:effectLst>
            <a:outerShdw blurRad="50800" dist="38100" dir="2700000" algn="tl" rotWithShape="0">
              <a:prstClr val="black">
                <a:alpha val="50000"/>
              </a:prstClr>
            </a:outerShdw>
          </a:effectLst>
        </p:spPr>
        <p:style>
          <a:lnRef idx="1">
            <a:schemeClr val="accent1"/>
          </a:lnRef>
          <a:fillRef idx="3">
            <a:schemeClr val="accent1"/>
          </a:fillRef>
          <a:effectRef idx="2">
            <a:schemeClr val="accent1"/>
          </a:effectRef>
          <a:fontRef idx="minor">
            <a:schemeClr val="lt1"/>
          </a:fontRef>
        </p:style>
        <p:txBody>
          <a:bodyPr lIns="91440" tIns="45720" rIns="91440" bIns="45720" anchor="ctr"/>
          <a:lstStyle/>
          <a:p>
            <a:pPr fontAlgn="auto">
              <a:spcBef>
                <a:spcPts val="0"/>
              </a:spcBef>
              <a:spcAft>
                <a:spcPts val="0"/>
              </a:spcAft>
              <a:defRPr/>
            </a:pPr>
            <a:r>
              <a:rPr lang="fr-FR" sz="1600" b="1" i="1" u="sng" dirty="0">
                <a:solidFill>
                  <a:srgbClr val="ED7454"/>
                </a:solidFill>
              </a:rPr>
              <a:t>A savoir </a:t>
            </a:r>
            <a:r>
              <a:rPr lang="fr-FR" sz="1600" dirty="0"/>
              <a:t>: la phase complémentaire permet de formuler jusqu’à 10 </a:t>
            </a:r>
            <a:r>
              <a:rPr lang="fr-FR" sz="1600" b="1" u="sng" dirty="0"/>
              <a:t>nouveaux</a:t>
            </a:r>
            <a:r>
              <a:rPr lang="fr-FR" sz="1600" dirty="0"/>
              <a:t> vœux dans des formations qui ont des places vacantes</a:t>
            </a:r>
          </a:p>
        </p:txBody>
      </p:sp>
    </p:spTree>
    <p:extLst>
      <p:ext uri="{BB962C8B-B14F-4D97-AF65-F5344CB8AC3E}">
        <p14:creationId xmlns:p14="http://schemas.microsoft.com/office/powerpoint/2010/main" val="205006821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dirty="0"/>
              <a:t>L’inscription administrative dans la formation choisie </a:t>
            </a:r>
          </a:p>
        </p:txBody>
      </p:sp>
      <p:sp>
        <p:nvSpPr>
          <p:cNvPr id="3" name="Espace réservé du contenu 2"/>
          <p:cNvSpPr>
            <a:spLocks noGrp="1"/>
          </p:cNvSpPr>
          <p:nvPr>
            <p:ph sz="quarter" idx="14"/>
          </p:nvPr>
        </p:nvSpPr>
        <p:spPr>
          <a:xfrm>
            <a:off x="251520" y="1347614"/>
            <a:ext cx="8424000" cy="3312368"/>
          </a:xfrm>
        </p:spPr>
        <p:txBody>
          <a:bodyPr/>
          <a:lstStyle/>
          <a:p>
            <a:pPr lvl="0"/>
            <a:r>
              <a:rPr lang="fr-FR" sz="1600" dirty="0"/>
              <a:t>Après </a:t>
            </a:r>
            <a:r>
              <a:rPr lang="fr-FR" sz="1600" b="1" dirty="0">
                <a:solidFill>
                  <a:srgbClr val="F28E65"/>
                </a:solidFill>
              </a:rPr>
              <a:t>avoir accepté définitivement la proposition d’admission de son choix et après avoir eu ses résultats au baccalauréat,</a:t>
            </a:r>
            <a:r>
              <a:rPr lang="fr-FR" sz="1600" dirty="0"/>
              <a:t> le lycéen procède à son inscription administrative. </a:t>
            </a:r>
          </a:p>
          <a:p>
            <a:pPr lvl="0"/>
            <a:endParaRPr lang="fr-FR" sz="800" dirty="0"/>
          </a:p>
          <a:p>
            <a:r>
              <a:rPr lang="fr-FR" sz="1600" dirty="0"/>
              <a:t>L’inscription administrative se fait </a:t>
            </a:r>
            <a:r>
              <a:rPr lang="fr-FR" sz="1600" b="1" dirty="0">
                <a:solidFill>
                  <a:srgbClr val="F28E65"/>
                </a:solidFill>
              </a:rPr>
              <a:t>directement auprès de l’établissement choisi </a:t>
            </a:r>
            <a:r>
              <a:rPr lang="fr-FR" sz="1600" dirty="0"/>
              <a:t>et pas sur Parcoursup.</a:t>
            </a:r>
          </a:p>
          <a:p>
            <a:pPr lvl="0"/>
            <a:endParaRPr lang="fr-FR" sz="800" b="1" dirty="0"/>
          </a:p>
          <a:p>
            <a:pPr lvl="0"/>
            <a:r>
              <a:rPr lang="fr-FR" sz="1600" b="1" dirty="0">
                <a:solidFill>
                  <a:srgbClr val="F28E65"/>
                </a:solidFill>
              </a:rPr>
              <a:t>Les modalités d’inscription sont propres à chaque établissement</a:t>
            </a:r>
            <a:r>
              <a:rPr lang="fr-FR" sz="1600" b="1" dirty="0"/>
              <a:t> : </a:t>
            </a:r>
          </a:p>
          <a:p>
            <a:pPr marL="285750" indent="-285750">
              <a:buClr>
                <a:srgbClr val="ED7454"/>
              </a:buClr>
              <a:buFont typeface="Arial" panose="020B0604020202020204" pitchFamily="34" charset="0"/>
              <a:buChar char="•"/>
            </a:pPr>
            <a:r>
              <a:rPr lang="fr-FR" sz="1600" dirty="0"/>
              <a:t>Consulter les modalités d’inscription indiquées dans le dossier candidat sur Parcoursup. </a:t>
            </a:r>
          </a:p>
          <a:p>
            <a:pPr marL="285750" indent="-285750">
              <a:buClr>
                <a:srgbClr val="ED7454"/>
              </a:buClr>
              <a:buFont typeface="Arial" panose="020B0604020202020204" pitchFamily="34" charset="0"/>
              <a:buChar char="•"/>
            </a:pPr>
            <a:r>
              <a:rPr lang="fr-FR" sz="1600" b="1" u="sng" dirty="0"/>
              <a:t>Respecter la date limite indiquée. </a:t>
            </a:r>
          </a:p>
          <a:p>
            <a:pPr marL="285750" indent="-285750">
              <a:buClr>
                <a:srgbClr val="ED7454"/>
              </a:buClr>
              <a:buFont typeface="Arial" panose="020B0604020202020204" pitchFamily="34" charset="0"/>
              <a:buChar char="•"/>
            </a:pPr>
            <a:r>
              <a:rPr lang="fr-FR" sz="1600" dirty="0"/>
              <a:t>Si le futur étudiant s’inscrit dans une formation en dehors de Parcoursup, il doit </a:t>
            </a:r>
            <a:r>
              <a:rPr lang="fr-FR" sz="1600" b="1" u="sng" dirty="0"/>
              <a:t>obligatoirement</a:t>
            </a:r>
            <a:r>
              <a:rPr lang="fr-FR" sz="1600" dirty="0"/>
              <a:t>  remettre une attestation de désinscription ou de non inscription sur Parcoursup qu’il télécharge via la plateforme.</a:t>
            </a:r>
          </a:p>
          <a:p>
            <a:endParaRPr lang="fr-FR" dirty="0"/>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32</a:t>
            </a:fld>
            <a:endParaRPr lang="fr-FR"/>
          </a:p>
        </p:txBody>
      </p:sp>
      <p:sp>
        <p:nvSpPr>
          <p:cNvPr id="7" name="Rectangle à coins arrondis 6"/>
          <p:cNvSpPr/>
          <p:nvPr/>
        </p:nvSpPr>
        <p:spPr>
          <a:xfrm>
            <a:off x="5650706" y="86105"/>
            <a:ext cx="3114350"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Après le 5 juillet 2022</a:t>
            </a:r>
          </a:p>
        </p:txBody>
      </p:sp>
    </p:spTree>
    <p:extLst>
      <p:ext uri="{BB962C8B-B14F-4D97-AF65-F5344CB8AC3E}">
        <p14:creationId xmlns:p14="http://schemas.microsoft.com/office/powerpoint/2010/main" val="4302576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quarter" idx="14"/>
          </p:nvPr>
        </p:nvSpPr>
        <p:spPr>
          <a:xfrm>
            <a:off x="342336" y="978694"/>
            <a:ext cx="8424000" cy="3550444"/>
          </a:xfrm>
        </p:spPr>
        <p:txBody>
          <a:bodyPr/>
          <a:lstStyle/>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Le CIO de Nantes: </a:t>
            </a:r>
            <a:r>
              <a:rPr lang="fr-FR" sz="1500" b="1" dirty="0"/>
              <a:t>34 rue du </a:t>
            </a:r>
            <a:r>
              <a:rPr lang="fr-FR" sz="1500" b="1" dirty="0" err="1"/>
              <a:t>Fresche</a:t>
            </a:r>
            <a:r>
              <a:rPr lang="fr-FR" sz="1500" b="1" dirty="0"/>
              <a:t> Blanc – 02 40 94 00 12</a:t>
            </a:r>
          </a:p>
          <a:p>
            <a:pPr lvl="0" defTabSz="457200">
              <a:spcBef>
                <a:spcPct val="20000"/>
              </a:spcBef>
              <a:spcAft>
                <a:spcPts val="0"/>
              </a:spcAft>
              <a:buClr>
                <a:srgbClr val="FF0000"/>
              </a:buClr>
              <a:buSzPct val="100000"/>
            </a:pPr>
            <a:endParaRPr lang="fr-FR" sz="800" b="1" dirty="0"/>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Le numéro vert (à partir du 20 janvier)</a:t>
            </a:r>
            <a:r>
              <a:rPr lang="fr-FR" sz="1500" dirty="0">
                <a:solidFill>
                  <a:srgbClr val="3D566E"/>
                </a:solidFill>
              </a:rPr>
              <a:t> : </a:t>
            </a:r>
            <a:r>
              <a:rPr lang="fr-FR" sz="1500" b="1" dirty="0"/>
              <a:t>0 800 400 070 </a:t>
            </a:r>
            <a:r>
              <a:rPr lang="fr-FR" sz="1500" dirty="0"/>
              <a:t>(Numéros spécifiques pour l’Outre-mer indiqués sur Parcoursup.fr)</a:t>
            </a:r>
          </a:p>
          <a:p>
            <a:pPr marL="177800" lvl="0" indent="-177800" defTabSz="457200">
              <a:spcBef>
                <a:spcPct val="20000"/>
              </a:spcBef>
              <a:spcAft>
                <a:spcPts val="0"/>
              </a:spcAft>
              <a:buClr>
                <a:srgbClr val="FF0000"/>
              </a:buClr>
              <a:buSzPct val="100000"/>
              <a:buFont typeface="Lucida Grande"/>
              <a:buChar char="&gt;"/>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dirty="0">
                <a:solidFill>
                  <a:srgbClr val="3D566E"/>
                </a:solidFill>
              </a:rPr>
              <a:t> </a:t>
            </a:r>
            <a:r>
              <a:rPr lang="fr-FR" sz="1500" b="1" dirty="0">
                <a:solidFill>
                  <a:srgbClr val="F28E65"/>
                </a:solidFill>
              </a:rPr>
              <a:t>La messagerie contact </a:t>
            </a:r>
            <a:r>
              <a:rPr lang="fr-FR" sz="1500" dirty="0"/>
              <a:t>depuis le dossier candidat</a:t>
            </a:r>
          </a:p>
          <a:p>
            <a:pPr lvl="0" defTabSz="457200">
              <a:spcBef>
                <a:spcPct val="20000"/>
              </a:spcBef>
              <a:spcAft>
                <a:spcPts val="0"/>
              </a:spcAft>
              <a:buClr>
                <a:srgbClr val="FF0000"/>
              </a:buClr>
              <a:buSzPct val="100000"/>
            </a:pPr>
            <a:endParaRPr lang="fr-FR" sz="500" dirty="0">
              <a:solidFill>
                <a:srgbClr val="3D566E"/>
              </a:solidFill>
            </a:endParaRPr>
          </a:p>
          <a:p>
            <a:pPr marL="177800" lvl="0" indent="-177800" defTabSz="457200">
              <a:spcBef>
                <a:spcPct val="20000"/>
              </a:spcBef>
              <a:spcAft>
                <a:spcPts val="0"/>
              </a:spcAft>
              <a:buClr>
                <a:srgbClr val="FF0000"/>
              </a:buClr>
              <a:buSzPct val="100000"/>
              <a:buFont typeface="Lucida Grande"/>
              <a:buChar char="&gt;"/>
            </a:pPr>
            <a:r>
              <a:rPr lang="fr-FR" sz="1500" b="1" dirty="0">
                <a:solidFill>
                  <a:srgbClr val="F28E65"/>
                </a:solidFill>
              </a:rPr>
              <a:t> Les réseaux sociaux pour suivre l’actualité de Parcoursup et recevoir des conseils </a:t>
            </a:r>
            <a:r>
              <a:rPr lang="fr-FR" sz="1800" b="1" dirty="0">
                <a:solidFill>
                  <a:srgbClr val="F28E65"/>
                </a:solidFill>
              </a:rPr>
              <a:t>: </a:t>
            </a:r>
          </a:p>
          <a:p>
            <a:pPr lvl="0" defTabSz="457200">
              <a:spcBef>
                <a:spcPct val="20000"/>
              </a:spcBef>
              <a:spcAft>
                <a:spcPts val="0"/>
              </a:spcAft>
              <a:buClr>
                <a:srgbClr val="FF0000"/>
              </a:buClr>
              <a:buSzPct val="100000"/>
            </a:pPr>
            <a:r>
              <a:rPr lang="fr-FR" sz="1800" b="1" dirty="0">
                <a:solidFill>
                  <a:srgbClr val="F28E65"/>
                </a:solidFill>
              </a:rPr>
              <a:t>	</a:t>
            </a:r>
            <a:endParaRPr lang="fr-FR" dirty="0"/>
          </a:p>
        </p:txBody>
      </p:sp>
      <p:sp>
        <p:nvSpPr>
          <p:cNvPr id="5" name="Espace réservé de la date 4"/>
          <p:cNvSpPr>
            <a:spLocks noGrp="1"/>
          </p:cNvSpPr>
          <p:nvPr>
            <p:ph type="dt" sz="half" idx="10"/>
          </p:nvPr>
        </p:nvSpPr>
        <p:spPr/>
        <p:txBody>
          <a:bodyPr/>
          <a:lstStyle/>
          <a:p>
            <a:pPr algn="r"/>
            <a:fld id="{D2B045C5-5FD0-48C2-A602-537AE315250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33</a:t>
            </a:fld>
            <a:endParaRPr lang="fr-FR"/>
          </a:p>
        </p:txBody>
      </p:sp>
      <p:pic>
        <p:nvPicPr>
          <p:cNvPr id="11" name="Image 10"/>
          <p:cNvPicPr>
            <a:picLocks noChangeAspect="1"/>
          </p:cNvPicPr>
          <p:nvPr/>
        </p:nvPicPr>
        <p:blipFill>
          <a:blip r:embed="rId2"/>
          <a:stretch>
            <a:fillRect/>
          </a:stretch>
        </p:blipFill>
        <p:spPr>
          <a:xfrm>
            <a:off x="2037522" y="2819102"/>
            <a:ext cx="4870174" cy="1867198"/>
          </a:xfrm>
          <a:prstGeom prst="rect">
            <a:avLst/>
          </a:prstGeom>
        </p:spPr>
      </p:pic>
      <p:sp>
        <p:nvSpPr>
          <p:cNvPr id="12" name="Rectangle à coins arrondis 11"/>
          <p:cNvSpPr/>
          <p:nvPr/>
        </p:nvSpPr>
        <p:spPr>
          <a:xfrm>
            <a:off x="3514725" y="86105"/>
            <a:ext cx="5250331"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Des services pour vous informer et répondre à vos questions tout au long de la procédure</a:t>
            </a:r>
          </a:p>
        </p:txBody>
      </p:sp>
    </p:spTree>
    <p:extLst>
      <p:ext uri="{BB962C8B-B14F-4D97-AF65-F5344CB8AC3E}">
        <p14:creationId xmlns:p14="http://schemas.microsoft.com/office/powerpoint/2010/main" val="6748525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a:xfrm>
            <a:off x="6867771" y="4874793"/>
            <a:ext cx="1170000" cy="360000"/>
          </a:xfrm>
        </p:spPr>
        <p:txBody>
          <a:bodyPr/>
          <a:lstStyle/>
          <a:p>
            <a:pPr algn="r"/>
            <a:fld id="{D3C3A5ED-7BF4-4948-A6BE-81610357B299}"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4</a:t>
            </a:fld>
            <a:endParaRPr lang="fr-FR" dirty="0"/>
          </a:p>
        </p:txBody>
      </p:sp>
      <p:pic>
        <p:nvPicPr>
          <p:cNvPr id="13" name="Image 12"/>
          <p:cNvPicPr>
            <a:picLocks noChangeAspect="1"/>
          </p:cNvPicPr>
          <p:nvPr/>
        </p:nvPicPr>
        <p:blipFill>
          <a:blip r:embed="rId2"/>
          <a:stretch>
            <a:fillRect/>
          </a:stretch>
        </p:blipFill>
        <p:spPr>
          <a:xfrm>
            <a:off x="4360503" y="1330411"/>
            <a:ext cx="4704791" cy="2088232"/>
          </a:xfrm>
          <a:prstGeom prst="rect">
            <a:avLst/>
          </a:prstGeom>
        </p:spPr>
      </p:pic>
      <p:sp>
        <p:nvSpPr>
          <p:cNvPr id="14" name="ZoneTexte 13"/>
          <p:cNvSpPr txBox="1"/>
          <p:nvPr/>
        </p:nvSpPr>
        <p:spPr>
          <a:xfrm>
            <a:off x="338049" y="3525888"/>
            <a:ext cx="4022454" cy="784830"/>
          </a:xfrm>
          <a:prstGeom prst="rect">
            <a:avLst/>
          </a:prstGeom>
          <a:noFill/>
        </p:spPr>
        <p:txBody>
          <a:bodyPr wrap="square" rtlCol="0">
            <a:spAutoFit/>
          </a:bodyPr>
          <a:lstStyle/>
          <a:p>
            <a:r>
              <a:rPr lang="fr-FR" sz="1500" b="1" dirty="0">
                <a:solidFill>
                  <a:srgbClr val="F28E65"/>
                </a:solidFill>
              </a:rPr>
              <a:t>Terminales2021-2022</a:t>
            </a:r>
            <a:r>
              <a:rPr lang="fr-FR" sz="1500" dirty="0">
                <a:solidFill>
                  <a:srgbClr val="0C5076"/>
                </a:solidFill>
              </a:rPr>
              <a:t>.fr : retrouvez toutes les informations sélectionnées par l’Onisep sur les filières, les formations, les métiers </a:t>
            </a:r>
          </a:p>
        </p:txBody>
      </p:sp>
      <p:sp>
        <p:nvSpPr>
          <p:cNvPr id="15" name="ZoneTexte 14"/>
          <p:cNvSpPr txBox="1"/>
          <p:nvPr/>
        </p:nvSpPr>
        <p:spPr>
          <a:xfrm flipH="1">
            <a:off x="4360503" y="3440006"/>
            <a:ext cx="4431355" cy="1523494"/>
          </a:xfrm>
          <a:prstGeom prst="rect">
            <a:avLst/>
          </a:prstGeom>
          <a:noFill/>
        </p:spPr>
        <p:txBody>
          <a:bodyPr wrap="square" rtlCol="0">
            <a:spAutoFit/>
          </a:bodyPr>
          <a:lstStyle/>
          <a:p>
            <a:r>
              <a:rPr lang="fr-FR" sz="1500" b="1" dirty="0">
                <a:solidFill>
                  <a:srgbClr val="F28E65"/>
                </a:solidFill>
              </a:rPr>
              <a:t>Parcoursup.fr </a:t>
            </a:r>
            <a:r>
              <a:rPr lang="fr-FR" sz="1500" dirty="0">
                <a:solidFill>
                  <a:srgbClr val="0C5076"/>
                </a:solidFill>
              </a:rPr>
              <a:t>: </a:t>
            </a:r>
          </a:p>
          <a:p>
            <a:pPr marL="285750" indent="-285750">
              <a:buFontTx/>
              <a:buChar char="-"/>
            </a:pPr>
            <a:r>
              <a:rPr lang="fr-FR" sz="1500" dirty="0">
                <a:solidFill>
                  <a:srgbClr val="0C5076"/>
                </a:solidFill>
              </a:rPr>
              <a:t>le moteur de recherche des formations</a:t>
            </a:r>
          </a:p>
          <a:p>
            <a:pPr marL="285750" indent="-285750">
              <a:buFontTx/>
              <a:buChar char="-"/>
            </a:pPr>
            <a:r>
              <a:rPr lang="fr-FR" sz="1600" dirty="0">
                <a:solidFill>
                  <a:srgbClr val="0C5076"/>
                </a:solidFill>
              </a:rPr>
              <a:t>un accès vers d’autres sites numériques d’aide à l’orientation et un lien vers le site de votre Région (20 janvier 2022)</a:t>
            </a:r>
          </a:p>
          <a:p>
            <a:pPr marL="285750" indent="-285750">
              <a:buFontTx/>
              <a:buChar char="-"/>
            </a:pPr>
            <a:r>
              <a:rPr lang="fr-FR" sz="1500" dirty="0">
                <a:solidFill>
                  <a:srgbClr val="0C5076"/>
                </a:solidFill>
              </a:rPr>
              <a:t> </a:t>
            </a:r>
          </a:p>
        </p:txBody>
      </p:sp>
      <p:pic>
        <p:nvPicPr>
          <p:cNvPr id="3" name="Image 2"/>
          <p:cNvPicPr>
            <a:picLocks noChangeAspect="1"/>
          </p:cNvPicPr>
          <p:nvPr/>
        </p:nvPicPr>
        <p:blipFill>
          <a:blip r:embed="rId3"/>
          <a:stretch>
            <a:fillRect/>
          </a:stretch>
        </p:blipFill>
        <p:spPr>
          <a:xfrm>
            <a:off x="467544" y="1004272"/>
            <a:ext cx="3491921" cy="2420327"/>
          </a:xfrm>
          <a:prstGeom prst="rect">
            <a:avLst/>
          </a:prstGeom>
        </p:spPr>
      </p:pic>
      <p:sp>
        <p:nvSpPr>
          <p:cNvPr id="10" name="Rectangle à coins arrondis 9"/>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Des outils pour préparer votre projet d’orientation</a:t>
            </a:r>
          </a:p>
        </p:txBody>
      </p:sp>
    </p:spTree>
    <p:extLst>
      <p:ext uri="{BB962C8B-B14F-4D97-AF65-F5344CB8AC3E}">
        <p14:creationId xmlns:p14="http://schemas.microsoft.com/office/powerpoint/2010/main" val="35983597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400"/>
              <a:t>Rechercher des formations sur Parcoursup.fr </a:t>
            </a:r>
          </a:p>
        </p:txBody>
      </p:sp>
      <p:sp>
        <p:nvSpPr>
          <p:cNvPr id="5" name="Espace réservé de la date 4"/>
          <p:cNvSpPr>
            <a:spLocks noGrp="1"/>
          </p:cNvSpPr>
          <p:nvPr>
            <p:ph type="dt" sz="half" idx="10"/>
          </p:nvPr>
        </p:nvSpPr>
        <p:spPr/>
        <p:txBody>
          <a:bodyPr/>
          <a:lstStyle/>
          <a:p>
            <a:pPr algn="r"/>
            <a:fld id="{5364400D-1A9E-42A8-8CBD-868B8972336F}" type="datetime1">
              <a:rPr lang="fr-FR" cap="all" smtClean="0"/>
              <a:t>20/01/2022</a:t>
            </a:fld>
            <a:endParaRPr lang="fr-FR" cap="all"/>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5</a:t>
            </a:fld>
            <a:endParaRPr lang="fr-FR"/>
          </a:p>
        </p:txBody>
      </p:sp>
      <p:sp>
        <p:nvSpPr>
          <p:cNvPr id="10" name="ZoneTexte 9"/>
          <p:cNvSpPr txBox="1"/>
          <p:nvPr/>
        </p:nvSpPr>
        <p:spPr>
          <a:xfrm>
            <a:off x="6007152" y="1321729"/>
            <a:ext cx="2952328" cy="3360920"/>
          </a:xfrm>
          <a:prstGeom prst="rect">
            <a:avLst/>
          </a:prstGeom>
          <a:noFill/>
        </p:spPr>
        <p:txBody>
          <a:bodyPr wrap="square" rtlCol="0">
            <a:spAutoFit/>
          </a:bodyPr>
          <a:lstStyle/>
          <a:p>
            <a:pPr lvl="0" defTabSz="457200">
              <a:spcBef>
                <a:spcPct val="20000"/>
              </a:spcBef>
              <a:buClr>
                <a:srgbClr val="FF0000"/>
              </a:buClr>
              <a:buSzPct val="100000"/>
              <a:defRPr/>
            </a:pPr>
            <a:r>
              <a:rPr lang="fr-FR" sz="1500" b="1" dirty="0">
                <a:solidFill>
                  <a:srgbClr val="0C5076"/>
                </a:solidFill>
                <a:latin typeface="Calibri"/>
              </a:rPr>
              <a:t>Rechercher par mots clés ou critères de recherche </a:t>
            </a:r>
            <a:r>
              <a:rPr lang="fr-FR" sz="1500" dirty="0">
                <a:solidFill>
                  <a:srgbClr val="0C5076"/>
                </a:solidFill>
                <a:latin typeface="Calibri"/>
              </a:rPr>
              <a:t>(type de formation, spécialité/mention des formations …)</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Affiner les résultats de recherche </a:t>
            </a:r>
            <a:r>
              <a:rPr lang="fr-FR" sz="1500" dirty="0">
                <a:solidFill>
                  <a:srgbClr val="0C5076"/>
                </a:solidFill>
                <a:latin typeface="Calibri"/>
              </a:rPr>
              <a:t>en zoomant sur la carte pour afficher les formations dans une zone précise</a:t>
            </a:r>
          </a:p>
          <a:p>
            <a:pPr lvl="0" defTabSz="457200">
              <a:spcBef>
                <a:spcPct val="20000"/>
              </a:spcBef>
              <a:buClr>
                <a:srgbClr val="FF0000"/>
              </a:buClr>
              <a:buSzPct val="100000"/>
              <a:defRPr/>
            </a:pPr>
            <a:endParaRPr lang="fr-FR" sz="1100" b="1" dirty="0">
              <a:solidFill>
                <a:srgbClr val="0C5076"/>
              </a:solidFill>
              <a:latin typeface="Calibri"/>
            </a:endParaRPr>
          </a:p>
          <a:p>
            <a:pPr lvl="0" defTabSz="457200">
              <a:spcBef>
                <a:spcPct val="20000"/>
              </a:spcBef>
              <a:buClr>
                <a:srgbClr val="FF0000"/>
              </a:buClr>
              <a:buSzPct val="100000"/>
              <a:defRPr/>
            </a:pPr>
            <a:r>
              <a:rPr lang="fr-FR" sz="1500" b="1" dirty="0">
                <a:solidFill>
                  <a:srgbClr val="0C5076"/>
                </a:solidFill>
                <a:latin typeface="Calibri"/>
              </a:rPr>
              <a:t>Une vidéo pratique visible sur Parcoursup.fr </a:t>
            </a:r>
            <a:r>
              <a:rPr lang="fr-FR" sz="1500" dirty="0">
                <a:solidFill>
                  <a:srgbClr val="0C5076"/>
                </a:solidFill>
                <a:latin typeface="Calibri"/>
              </a:rPr>
              <a:t>pour vous aider </a:t>
            </a:r>
            <a:r>
              <a:rPr lang="fr-FR" sz="1500" b="1" dirty="0">
                <a:solidFill>
                  <a:srgbClr val="0C5076"/>
                </a:solidFill>
                <a:latin typeface="Calibri"/>
              </a:rPr>
              <a:t>: </a:t>
            </a:r>
            <a:r>
              <a:rPr lang="fr-FR" sz="1500" dirty="0">
                <a:solidFill>
                  <a:srgbClr val="0C5076"/>
                </a:solidFill>
                <a:latin typeface="Calibri" panose="020F0502020204030204" pitchFamily="34" charset="0"/>
                <a:cs typeface="Calibri" panose="020F0502020204030204" pitchFamily="34" charset="0"/>
                <a:hlinkClick r:id="rId2"/>
              </a:rPr>
              <a:t>Comment rechercher une formation sur Parcoursup ?</a:t>
            </a:r>
            <a:endParaRPr lang="fr-FR" sz="1500" b="1" dirty="0">
              <a:solidFill>
                <a:srgbClr val="0C5076"/>
              </a:solidFill>
              <a:latin typeface="Calibri" panose="020F0502020204030204" pitchFamily="34" charset="0"/>
              <a:cs typeface="Calibri" panose="020F0502020204030204" pitchFamily="34" charset="0"/>
            </a:endParaRPr>
          </a:p>
        </p:txBody>
      </p:sp>
      <p:pic>
        <p:nvPicPr>
          <p:cNvPr id="3" name="Imag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419622"/>
            <a:ext cx="5647153" cy="2964756"/>
          </a:xfrm>
          <a:prstGeom prst="rect">
            <a:avLst/>
          </a:prstGeom>
        </p:spPr>
      </p:pic>
      <p:sp>
        <p:nvSpPr>
          <p:cNvPr id="7" name="Rectangle à coins arrondis 6"/>
          <p:cNvSpPr/>
          <p:nvPr/>
        </p:nvSpPr>
        <p:spPr>
          <a:xfrm>
            <a:off x="5507831" y="76969"/>
            <a:ext cx="3203437" cy="540000"/>
          </a:xfrm>
          <a:prstGeom prst="roundRect">
            <a:avLst/>
          </a:prstGeom>
          <a:solidFill>
            <a:srgbClr val="51B9AA"/>
          </a:solidFill>
          <a:ln>
            <a:solidFill>
              <a:srgbClr val="51B9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bg1"/>
                </a:solidFill>
              </a:rPr>
              <a:t>Je recherche des formations</a:t>
            </a:r>
          </a:p>
        </p:txBody>
      </p:sp>
    </p:spTree>
    <p:extLst>
      <p:ext uri="{BB962C8B-B14F-4D97-AF65-F5344CB8AC3E}">
        <p14:creationId xmlns:p14="http://schemas.microsoft.com/office/powerpoint/2010/main" val="4765884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95536" y="802205"/>
            <a:ext cx="8532808" cy="432048"/>
          </a:xfrm>
        </p:spPr>
        <p:txBody>
          <a:bodyPr/>
          <a:lstStyle/>
          <a:p>
            <a:pPr marL="0" indent="0" algn="l">
              <a:buNone/>
            </a:pPr>
            <a:r>
              <a:rPr lang="fr-FR" sz="2550" dirty="0">
                <a:latin typeface="+mj-lt"/>
                <a:ea typeface="+mj-ea"/>
                <a:cs typeface="+mj-cs"/>
              </a:rPr>
              <a:t>Pour chaque formation proposée : </a:t>
            </a:r>
          </a:p>
        </p:txBody>
      </p:sp>
      <p:sp>
        <p:nvSpPr>
          <p:cNvPr id="5" name="Espace réservé du texte 4"/>
          <p:cNvSpPr>
            <a:spLocks noGrp="1"/>
          </p:cNvSpPr>
          <p:nvPr>
            <p:ph type="body" sz="quarter" idx="15"/>
          </p:nvPr>
        </p:nvSpPr>
        <p:spPr>
          <a:xfrm>
            <a:off x="179511" y="1242162"/>
            <a:ext cx="3772379" cy="3541338"/>
          </a:xfrm>
        </p:spPr>
        <p:txBody>
          <a:bodyPr/>
          <a:lstStyle/>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nombre de places </a:t>
            </a:r>
            <a:r>
              <a:rPr lang="fr-FR" sz="1600" dirty="0">
                <a:solidFill>
                  <a:srgbClr val="0C5076"/>
                </a:solidFill>
                <a:latin typeface="Calibri"/>
              </a:rPr>
              <a:t>disponibles en 2022 (visible à partir du 20 janvier 2022) </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taux d'accès </a:t>
            </a:r>
            <a:r>
              <a:rPr lang="fr-FR" sz="1600" dirty="0">
                <a:solidFill>
                  <a:srgbClr val="0C5076"/>
                </a:solidFill>
                <a:latin typeface="Calibri"/>
              </a:rPr>
              <a:t>en 2021, c'est à dire la proportion de candidats ayant reçu une proposition d'admission en phase principale</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69863" lvl="1" indent="-169863" defTabSz="457200">
              <a:spcBef>
                <a:spcPct val="20000"/>
              </a:spcBef>
              <a:spcAft>
                <a:spcPts val="0"/>
              </a:spcAft>
              <a:buClr>
                <a:srgbClr val="FF0000"/>
              </a:buClr>
              <a:buFont typeface="Arial-ItalicMT" charset="0"/>
              <a:buChar char="&gt;"/>
              <a:defRPr/>
            </a:pPr>
            <a:r>
              <a:rPr lang="fr-FR" sz="1400" b="1" dirty="0">
                <a:solidFill>
                  <a:srgbClr val="ED7454"/>
                </a:solidFill>
              </a:rPr>
              <a:t>Le pourcentage de candidats  admis selon le type de baccalauréat </a:t>
            </a:r>
            <a:r>
              <a:rPr lang="fr-FR" sz="1600" dirty="0">
                <a:solidFill>
                  <a:srgbClr val="0C5076"/>
                </a:solidFill>
                <a:latin typeface="Calibri"/>
              </a:rPr>
              <a:t>en 2021</a:t>
            </a:r>
          </a:p>
          <a:p>
            <a:pPr marL="0" lvl="1" indent="0" defTabSz="457200">
              <a:spcBef>
                <a:spcPct val="20000"/>
              </a:spcBef>
              <a:spcAft>
                <a:spcPts val="0"/>
              </a:spcAft>
              <a:buClr>
                <a:srgbClr val="FF0000"/>
              </a:buClr>
              <a:buNone/>
              <a:defRPr/>
            </a:pPr>
            <a:endParaRPr lang="fr-FR" sz="1600" dirty="0">
              <a:solidFill>
                <a:srgbClr val="0C5076"/>
              </a:solidFill>
              <a:latin typeface="Calibri"/>
            </a:endParaRPr>
          </a:p>
          <a:p>
            <a:pPr marL="180975" lvl="1" indent="-169863" defTabSz="457200">
              <a:spcBef>
                <a:spcPct val="20000"/>
              </a:spcBef>
              <a:spcAft>
                <a:spcPts val="0"/>
              </a:spcAft>
              <a:buClr>
                <a:srgbClr val="FF0000"/>
              </a:buClr>
              <a:buFont typeface="Arial-ItalicMT" charset="0"/>
              <a:buChar char="&gt;"/>
              <a:defRPr/>
            </a:pPr>
            <a:r>
              <a:rPr lang="fr-FR" sz="1600" dirty="0">
                <a:solidFill>
                  <a:srgbClr val="0C5076"/>
                </a:solidFill>
                <a:latin typeface="Calibri"/>
              </a:rPr>
              <a:t>Des </a:t>
            </a:r>
            <a:r>
              <a:rPr lang="fr-FR" sz="1400" b="1" dirty="0">
                <a:solidFill>
                  <a:srgbClr val="ED7454"/>
                </a:solidFill>
              </a:rPr>
              <a:t>suggestions de formations similaires </a:t>
            </a:r>
            <a:r>
              <a:rPr lang="fr-FR" sz="1600" dirty="0">
                <a:solidFill>
                  <a:srgbClr val="0C5076"/>
                </a:solidFill>
                <a:latin typeface="Calibri"/>
              </a:rPr>
              <a:t>pour élargir vos choix</a:t>
            </a:r>
          </a:p>
          <a:p>
            <a:pPr lvl="0"/>
            <a:endParaRPr lang="fr-FR" sz="1200" dirty="0"/>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20/01/2022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6</a:t>
            </a:fld>
            <a:endParaRPr lang="fr-F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58234" y="1611937"/>
            <a:ext cx="4508102" cy="24765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79201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texte 2"/>
          <p:cNvSpPr>
            <a:spLocks noGrp="1"/>
          </p:cNvSpPr>
          <p:nvPr>
            <p:ph type="body" sz="quarter" idx="13"/>
          </p:nvPr>
        </p:nvSpPr>
        <p:spPr>
          <a:xfrm>
            <a:off x="357774" y="716567"/>
            <a:ext cx="8532808" cy="432048"/>
          </a:xfrm>
        </p:spPr>
        <p:txBody>
          <a:bodyPr/>
          <a:lstStyle/>
          <a:p>
            <a:pPr marL="0" indent="0" algn="l">
              <a:buNone/>
            </a:pPr>
            <a:r>
              <a:rPr lang="fr-FR" sz="2400" dirty="0"/>
              <a:t>Pour chaque formation proposée : </a:t>
            </a:r>
          </a:p>
        </p:txBody>
      </p:sp>
      <p:sp>
        <p:nvSpPr>
          <p:cNvPr id="4" name="Espace réservé du texte 3"/>
          <p:cNvSpPr>
            <a:spLocks noGrp="1"/>
          </p:cNvSpPr>
          <p:nvPr>
            <p:ph type="body" sz="quarter" idx="14"/>
          </p:nvPr>
        </p:nvSpPr>
        <p:spPr>
          <a:xfrm>
            <a:off x="289281" y="1148615"/>
            <a:ext cx="8676043" cy="3728185"/>
          </a:xfrm>
        </p:spPr>
        <p:txBody>
          <a:bodyPr/>
          <a:lstStyle/>
          <a:p>
            <a:pPr marL="171450" lvl="0" indent="-171450">
              <a:buClr>
                <a:srgbClr val="ED7454"/>
              </a:buClr>
              <a:buFont typeface="Arial" panose="020B0604020202020204" pitchFamily="34" charset="0"/>
              <a:buChar char="•"/>
            </a:pPr>
            <a:r>
              <a:rPr lang="fr-FR" sz="1400" b="1" dirty="0">
                <a:solidFill>
                  <a:srgbClr val="ED7454"/>
                </a:solidFill>
              </a:rPr>
              <a:t>La présentation de la formation </a:t>
            </a:r>
            <a:r>
              <a:rPr lang="fr-FR" sz="1400" dirty="0"/>
              <a:t>: le statut de l’établissement, les contenus et l’organisation des enseignements, les langues et options, les dispositifs pédagogiques, les frais de scolarité, modalités et calendrier des épreuves écrites/orales prévues par certaines formations sélectives et les éventuels frais associés</a:t>
            </a:r>
            <a:endParaRPr lang="fr-FR" sz="900" dirty="0"/>
          </a:p>
          <a:p>
            <a:pPr marL="171450" lvl="0" indent="-171450">
              <a:buClr>
                <a:srgbClr val="ED7454"/>
              </a:buClr>
              <a:buFont typeface="Arial" panose="020B0604020202020204" pitchFamily="34" charset="0"/>
              <a:buChar char="•"/>
            </a:pPr>
            <a:r>
              <a:rPr lang="fr-FR" sz="1400" b="1" dirty="0">
                <a:solidFill>
                  <a:srgbClr val="ED7454"/>
                </a:solidFill>
              </a:rPr>
              <a:t>Les connaissances et compétences attendues </a:t>
            </a:r>
            <a:r>
              <a:rPr lang="fr-FR" sz="1400" dirty="0"/>
              <a:t>: attendus nationaux, attendus complémentaires</a:t>
            </a:r>
            <a:r>
              <a:rPr lang="fr-FR" sz="1400" dirty="0">
                <a:cs typeface="Arial"/>
              </a:rPr>
              <a:t>, </a:t>
            </a:r>
            <a:r>
              <a:rPr lang="fr-FR" sz="1400" dirty="0"/>
              <a:t>des conseils sur les spécialités et options recommandées au lycée pour réussir </a:t>
            </a:r>
            <a:br>
              <a:rPr lang="fr-FR" sz="1400" u="sng" dirty="0"/>
            </a:br>
            <a:endParaRPr lang="fr-FR" sz="900" b="1" u="sng" dirty="0">
              <a:solidFill>
                <a:srgbClr val="F28E65"/>
              </a:solidFill>
              <a:cs typeface="Arial"/>
            </a:endParaRPr>
          </a:p>
          <a:p>
            <a:pPr marL="171450" lvl="0" indent="-171450">
              <a:buClr>
                <a:srgbClr val="ED7454"/>
              </a:buClr>
              <a:buFont typeface="Arial" panose="020B0604020202020204" pitchFamily="34" charset="0"/>
              <a:buChar char="•"/>
            </a:pPr>
            <a:r>
              <a:rPr lang="fr-FR" sz="1400" b="1" dirty="0">
                <a:solidFill>
                  <a:srgbClr val="ED7454"/>
                </a:solidFill>
              </a:rPr>
              <a:t>Les critères généraux d’examen des vœux</a:t>
            </a:r>
            <a:r>
              <a:rPr lang="fr-FR" sz="1400" b="1" dirty="0"/>
              <a:t> </a:t>
            </a:r>
            <a:r>
              <a:rPr lang="fr-FR" sz="1400" dirty="0"/>
              <a:t>pris en compte pour l’analyse du dossier (résultats académiques, compétences académiques, savoir-être, motivation et cohérence du projet ….) avec leur degré d’importance</a:t>
            </a:r>
            <a:br>
              <a:rPr lang="fr-FR" sz="1400" dirty="0"/>
            </a:br>
            <a:endParaRPr lang="fr-FR" sz="9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débouchés </a:t>
            </a:r>
            <a:r>
              <a:rPr lang="fr-FR" sz="1400" dirty="0"/>
              <a:t>: possibilités de poursuite d’études et, à partir du 20 janvier 2022, des indicateurs calculés au niveau national en termes de réussite et d’insertion professionnelle </a:t>
            </a:r>
            <a:endParaRPr lang="fr-FR" sz="1400" dirty="0">
              <a:cs typeface="Arial"/>
            </a:endParaRPr>
          </a:p>
          <a:p>
            <a:pPr marL="171450" indent="-171450">
              <a:buClr>
                <a:srgbClr val="ED7454"/>
              </a:buClr>
              <a:buFont typeface="Arial" panose="020B0604020202020204" pitchFamily="34" charset="0"/>
              <a:buChar char="•"/>
            </a:pPr>
            <a:r>
              <a:rPr lang="fr-FR" sz="1400" b="1" dirty="0">
                <a:solidFill>
                  <a:srgbClr val="ED7454"/>
                </a:solidFill>
              </a:rPr>
              <a:t>Les contacts des référents de la formation </a:t>
            </a:r>
          </a:p>
          <a:p>
            <a:pPr marL="171450" indent="-171450">
              <a:buClr>
                <a:srgbClr val="ED7454"/>
              </a:buClr>
              <a:buFont typeface="Arial" panose="020B0604020202020204" pitchFamily="34" charset="0"/>
              <a:buChar char="•"/>
            </a:pPr>
            <a:r>
              <a:rPr lang="fr-FR" sz="1400" b="1" dirty="0">
                <a:solidFill>
                  <a:srgbClr val="ED7454"/>
                </a:solidFill>
              </a:rPr>
              <a:t>Les dates des journées portes ouvertes ou journées d’immersion</a:t>
            </a:r>
            <a:endParaRPr lang="fr-FR" sz="1400" b="1" dirty="0">
              <a:solidFill>
                <a:srgbClr val="ED7454"/>
              </a:solidFill>
              <a:cs typeface="Arial"/>
            </a:endParaRPr>
          </a:p>
          <a:p>
            <a:pPr marL="171450" indent="-171450">
              <a:buClr>
                <a:srgbClr val="ED7454"/>
              </a:buClr>
              <a:buFont typeface="Arial" panose="020B0604020202020204" pitchFamily="34" charset="0"/>
              <a:buChar char="•"/>
            </a:pPr>
            <a:r>
              <a:rPr lang="fr-FR" sz="1400" b="1" dirty="0">
                <a:solidFill>
                  <a:srgbClr val="ED7454"/>
                </a:solidFill>
              </a:rPr>
              <a:t>Les chiffres clés  :  </a:t>
            </a:r>
            <a:r>
              <a:rPr lang="fr-FR" sz="1400" dirty="0"/>
              <a:t>les résultats de l’admission en 2021</a:t>
            </a:r>
            <a:endParaRPr lang="fr-FR" sz="1400" dirty="0">
              <a:cs typeface="Arial"/>
            </a:endParaRPr>
          </a:p>
        </p:txBody>
      </p:sp>
      <p:sp>
        <p:nvSpPr>
          <p:cNvPr id="7" name="Espace réservé de la date 6"/>
          <p:cNvSpPr>
            <a:spLocks noGrp="1"/>
          </p:cNvSpPr>
          <p:nvPr>
            <p:ph type="dt" sz="half" idx="10"/>
          </p:nvPr>
        </p:nvSpPr>
        <p:spPr/>
        <p:txBody>
          <a:bodyPr/>
          <a:lstStyle/>
          <a:p>
            <a:pPr algn="r"/>
            <a:fld id="{EFA0773D-3F28-40F9-B9EA-54498D76AC91}" type="datetime1">
              <a:rPr lang="fr-FR" cap="all" smtClean="0"/>
              <a:t>20/01/2022</a:t>
            </a:fld>
            <a:endParaRPr lang="fr-FR" cap="all"/>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7</a:t>
            </a:fld>
            <a:endParaRPr lang="fr-FR"/>
          </a:p>
        </p:txBody>
      </p:sp>
    </p:spTree>
    <p:extLst>
      <p:ext uri="{BB962C8B-B14F-4D97-AF65-F5344CB8AC3E}">
        <p14:creationId xmlns:p14="http://schemas.microsoft.com/office/powerpoint/2010/main" val="2204785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Espace réservé de la date 6"/>
          <p:cNvSpPr>
            <a:spLocks noGrp="1"/>
          </p:cNvSpPr>
          <p:nvPr>
            <p:ph type="dt" sz="half" idx="10"/>
          </p:nvPr>
        </p:nvSpPr>
        <p:spPr/>
        <p:txBody>
          <a:bodyPr/>
          <a:lstStyle/>
          <a:p>
            <a:pPr algn="r"/>
            <a:fld id="{74A03300-A62F-4DF5-966E-3CB9D38AC02B}" type="datetime1">
              <a:rPr lang="fr-FR" cap="all" smtClean="0"/>
              <a:t>20/01/2022</a:t>
            </a:fld>
            <a:endParaRPr lang="fr-FR" cap="all" dirty="0"/>
          </a:p>
        </p:txBody>
      </p:sp>
      <p:sp>
        <p:nvSpPr>
          <p:cNvPr id="8" name="Espace réservé du numéro de diapositive 7"/>
          <p:cNvSpPr>
            <a:spLocks noGrp="1"/>
          </p:cNvSpPr>
          <p:nvPr>
            <p:ph type="sldNum" sz="quarter" idx="12"/>
          </p:nvPr>
        </p:nvSpPr>
        <p:spPr/>
        <p:txBody>
          <a:bodyPr/>
          <a:lstStyle/>
          <a:p>
            <a:fld id="{733122C9-A0B9-462F-8757-0847AD287B63}" type="slidenum">
              <a:rPr lang="fr-FR" smtClean="0"/>
              <a:pPr/>
              <a:t>8</a:t>
            </a:fld>
            <a:endParaRPr lang="fr-FR" dirty="0"/>
          </a:p>
        </p:txBody>
      </p:sp>
      <p:sp>
        <p:nvSpPr>
          <p:cNvPr id="9" name="Titre 1"/>
          <p:cNvSpPr>
            <a:spLocks noGrp="1"/>
          </p:cNvSpPr>
          <p:nvPr>
            <p:ph type="title"/>
          </p:nvPr>
        </p:nvSpPr>
        <p:spPr>
          <a:xfrm>
            <a:off x="359998" y="930072"/>
            <a:ext cx="8424000" cy="591630"/>
          </a:xfrm>
        </p:spPr>
        <p:txBody>
          <a:bodyPr/>
          <a:lstStyle/>
          <a:p>
            <a:r>
              <a:rPr lang="fr-FR" sz="2400" dirty="0"/>
              <a:t>LE BON REFLEXE : S’INFORMER, SE RENSEIGNER</a:t>
            </a:r>
          </a:p>
        </p:txBody>
      </p:sp>
      <p:sp>
        <p:nvSpPr>
          <p:cNvPr id="11" name="ZoneTexte 10"/>
          <p:cNvSpPr txBox="1"/>
          <p:nvPr/>
        </p:nvSpPr>
        <p:spPr>
          <a:xfrm>
            <a:off x="359998" y="3939327"/>
            <a:ext cx="4139993" cy="646331"/>
          </a:xfrm>
          <a:prstGeom prst="rect">
            <a:avLst/>
          </a:prstGeom>
          <a:noFill/>
        </p:spPr>
        <p:txBody>
          <a:bodyPr wrap="square" rtlCol="0">
            <a:spAutoFit/>
          </a:bodyPr>
          <a:lstStyle/>
          <a:p>
            <a:r>
              <a:rPr lang="fr-FR" b="1" dirty="0">
                <a:solidFill>
                  <a:srgbClr val="F28E65"/>
                </a:solidFill>
              </a:rPr>
              <a:t>Live Parcoursup</a:t>
            </a:r>
            <a:r>
              <a:rPr lang="fr-FR" dirty="0">
                <a:solidFill>
                  <a:srgbClr val="0C5076"/>
                </a:solidFill>
              </a:rPr>
              <a:t> : Programme à retrouver sur Parcoursup.fr  </a:t>
            </a:r>
          </a:p>
        </p:txBody>
      </p:sp>
      <p:sp>
        <p:nvSpPr>
          <p:cNvPr id="2" name="ZoneTexte 1"/>
          <p:cNvSpPr txBox="1"/>
          <p:nvPr/>
        </p:nvSpPr>
        <p:spPr>
          <a:xfrm>
            <a:off x="4499991" y="1521702"/>
            <a:ext cx="4523454" cy="2677656"/>
          </a:xfrm>
          <a:prstGeom prst="rect">
            <a:avLst/>
          </a:prstGeom>
          <a:solidFill>
            <a:srgbClr val="0C5076"/>
          </a:solidFill>
          <a:ln w="28575">
            <a:solidFill>
              <a:schemeClr val="bg1"/>
            </a:solidFill>
          </a:ln>
        </p:spPr>
        <p:txBody>
          <a:bodyPr wrap="square" rtlCol="0">
            <a:spAutoFit/>
          </a:bodyPr>
          <a:lstStyle/>
          <a:p>
            <a:pPr lvl="0"/>
            <a:r>
              <a:rPr lang="fr-FR" sz="1600" b="1" dirty="0">
                <a:solidFill>
                  <a:srgbClr val="F28E65"/>
                </a:solidFill>
              </a:rPr>
              <a:t>Echanger avec des professionnels dans votre lycée</a:t>
            </a:r>
          </a:p>
          <a:p>
            <a:pPr marL="285750" lvl="0" indent="-285750">
              <a:buFont typeface="Arial" panose="020B0604020202020204" pitchFamily="34" charset="0"/>
              <a:buChar char="•"/>
            </a:pPr>
            <a:r>
              <a:rPr lang="fr-FR" sz="1400" dirty="0">
                <a:solidFill>
                  <a:schemeClr val="bg1"/>
                </a:solidFill>
              </a:rPr>
              <a:t>Votre professeur principal</a:t>
            </a:r>
          </a:p>
          <a:p>
            <a:pPr lvl="0"/>
            <a:r>
              <a:rPr lang="fr-FR" sz="1600" b="1" dirty="0">
                <a:solidFill>
                  <a:srgbClr val="F28E65"/>
                </a:solidFill>
              </a:rPr>
              <a:t>Echanger avec les formations </a:t>
            </a:r>
          </a:p>
          <a:p>
            <a:pPr lvl="0"/>
            <a:r>
              <a:rPr lang="fr-FR" sz="1000" i="1" dirty="0">
                <a:solidFill>
                  <a:schemeClr val="bg1"/>
                </a:solidFill>
              </a:rPr>
              <a:t>(contact et dates à retrouver sur Parcoursup) </a:t>
            </a:r>
          </a:p>
          <a:p>
            <a:pPr marL="285750" lvl="0" indent="-285750">
              <a:buFont typeface="Arial" panose="020B0604020202020204" pitchFamily="34" charset="0"/>
              <a:buChar char="•"/>
            </a:pPr>
            <a:r>
              <a:rPr lang="fr-FR" sz="1400" dirty="0">
                <a:solidFill>
                  <a:schemeClr val="bg1"/>
                </a:solidFill>
              </a:rPr>
              <a:t>Responsables de formations et étudiants ambassadeurs</a:t>
            </a:r>
          </a:p>
          <a:p>
            <a:pPr marL="285750" lvl="0" indent="-285750">
              <a:buFont typeface="Arial" panose="020B0604020202020204" pitchFamily="34" charset="0"/>
              <a:buChar char="•"/>
            </a:pPr>
            <a:r>
              <a:rPr lang="fr-FR" sz="1400" dirty="0">
                <a:solidFill>
                  <a:schemeClr val="bg1"/>
                </a:solidFill>
              </a:rPr>
              <a:t>Lors des journées portes ouvertes et salons virtuels avec conférences thématiques</a:t>
            </a:r>
            <a:endParaRPr lang="fr-FR" sz="1400" b="1" dirty="0">
              <a:solidFill>
                <a:schemeClr val="bg1"/>
              </a:solidFill>
            </a:endParaRPr>
          </a:p>
          <a:p>
            <a:r>
              <a:rPr lang="fr-FR" sz="1500" b="1" dirty="0">
                <a:solidFill>
                  <a:srgbClr val="F28E65"/>
                </a:solidFill>
              </a:rPr>
              <a:t>Consulter les ressources en ligne de l’Onisep et de nos partenaires </a:t>
            </a:r>
          </a:p>
          <a:p>
            <a:r>
              <a:rPr lang="fr-FR" sz="1000" i="1" dirty="0">
                <a:solidFill>
                  <a:schemeClr val="bg1"/>
                </a:solidFill>
              </a:rPr>
              <a:t>(accessibles gratuitement depuis la page d’accueil Parcoursup)</a:t>
            </a:r>
          </a:p>
        </p:txBody>
      </p:sp>
      <p:pic>
        <p:nvPicPr>
          <p:cNvPr id="3" name="Image 2"/>
          <p:cNvPicPr>
            <a:picLocks noChangeAspect="1"/>
          </p:cNvPicPr>
          <p:nvPr/>
        </p:nvPicPr>
        <p:blipFill>
          <a:blip r:embed="rId2"/>
          <a:stretch>
            <a:fillRect/>
          </a:stretch>
        </p:blipFill>
        <p:spPr>
          <a:xfrm>
            <a:off x="251520" y="1533597"/>
            <a:ext cx="4136040" cy="2318978"/>
          </a:xfrm>
          <a:prstGeom prst="rect">
            <a:avLst/>
          </a:prstGeom>
        </p:spPr>
      </p:pic>
    </p:spTree>
    <p:extLst>
      <p:ext uri="{BB962C8B-B14F-4D97-AF65-F5344CB8AC3E}">
        <p14:creationId xmlns:p14="http://schemas.microsoft.com/office/powerpoint/2010/main" val="38065426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pPr algn="r"/>
            <a:fld id="{B53243DC-22D4-4063-968D-3E7B7EEAF735}" type="datetime1">
              <a:rPr lang="fr-FR" cap="all" smtClean="0"/>
              <a:t>20/01/2022</a:t>
            </a:fld>
            <a:endParaRPr lang="fr-FR" cap="all"/>
          </a:p>
        </p:txBody>
      </p:sp>
      <p:sp>
        <p:nvSpPr>
          <p:cNvPr id="5" name="Espace réservé du numéro de diapositive 4"/>
          <p:cNvSpPr>
            <a:spLocks noGrp="1"/>
          </p:cNvSpPr>
          <p:nvPr>
            <p:ph type="sldNum" sz="quarter" idx="12"/>
          </p:nvPr>
        </p:nvSpPr>
        <p:spPr/>
        <p:txBody>
          <a:bodyPr/>
          <a:lstStyle/>
          <a:p>
            <a:fld id="{733122C9-A0B9-462F-8757-0847AD287B63}" type="slidenum">
              <a:rPr lang="fr-FR" smtClean="0"/>
              <a:pPr/>
              <a:t>9</a:t>
            </a:fld>
            <a:endParaRPr lang="fr-FR"/>
          </a:p>
        </p:txBody>
      </p:sp>
      <p:sp>
        <p:nvSpPr>
          <p:cNvPr id="7" name="ZoneTexte 6"/>
          <p:cNvSpPr txBox="1"/>
          <p:nvPr/>
        </p:nvSpPr>
        <p:spPr>
          <a:xfrm>
            <a:off x="351848" y="3795886"/>
            <a:ext cx="8756656" cy="954107"/>
          </a:xfrm>
          <a:prstGeom prst="rect">
            <a:avLst/>
          </a:prstGeom>
          <a:noFill/>
        </p:spPr>
        <p:txBody>
          <a:bodyPr wrap="square" rtlCol="0">
            <a:spAutoFit/>
          </a:bodyPr>
          <a:lstStyle/>
          <a:p>
            <a:r>
              <a:rPr lang="fr-FR" sz="2800" b="1">
                <a:solidFill>
                  <a:srgbClr val="0C5076"/>
                </a:solidFill>
              </a:rPr>
              <a:t>Etape 2 : s’inscrire, formuler ses vœux et finaliser son dossier </a:t>
            </a:r>
          </a:p>
        </p:txBody>
      </p:sp>
      <p:pic>
        <p:nvPicPr>
          <p:cNvPr id="3" name="Espace réservé pour une image  2"/>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8577" b="8577"/>
          <a:stretch>
            <a:fillRect/>
          </a:stretch>
        </p:blipFill>
        <p:spPr>
          <a:xfrm>
            <a:off x="1273082" y="791225"/>
            <a:ext cx="6908254" cy="3004661"/>
          </a:xfrm>
        </p:spPr>
      </p:pic>
    </p:spTree>
    <p:extLst>
      <p:ext uri="{BB962C8B-B14F-4D97-AF65-F5344CB8AC3E}">
        <p14:creationId xmlns:p14="http://schemas.microsoft.com/office/powerpoint/2010/main" val="1048646540"/>
      </p:ext>
    </p:extLst>
  </p:cSld>
  <p:clrMapOvr>
    <a:masterClrMapping/>
  </p:clrMapOvr>
</p:sld>
</file>

<file path=ppt/theme/theme1.xml><?xml version="1.0" encoding="utf-8"?>
<a:theme xmlns:a="http://schemas.openxmlformats.org/drawingml/2006/main" name="OPÉRATEURS">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ésentation1" id="{8FCDB1F8-448A-9B4E-9E75-912673BA5B96}" vid="{365F31D6-8738-E34B-8C61-30CB0CD3BBA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2747</TotalTime>
  <Words>3033</Words>
  <Application>Microsoft Office PowerPoint</Application>
  <PresentationFormat>Affichage à l'écran (16:9)</PresentationFormat>
  <Paragraphs>309</Paragraphs>
  <Slides>33</Slides>
  <Notes>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33</vt:i4>
      </vt:variant>
    </vt:vector>
  </HeadingPairs>
  <TitlesOfParts>
    <vt:vector size="40" baseType="lpstr">
      <vt:lpstr>Arial</vt:lpstr>
      <vt:lpstr>Arial-ItalicMT</vt:lpstr>
      <vt:lpstr>Calibri</vt:lpstr>
      <vt:lpstr>Lucida Grande</vt:lpstr>
      <vt:lpstr>Times New Roman</vt:lpstr>
      <vt:lpstr>Wingdings</vt:lpstr>
      <vt:lpstr>OPÉRATEURS</vt:lpstr>
      <vt:lpstr>w</vt:lpstr>
      <vt:lpstr>Présentation PowerPoint</vt:lpstr>
      <vt:lpstr> Étape 1 : découvrir les formations et élaborer son projet d’orientation</vt:lpstr>
      <vt:lpstr>Présentation PowerPoint</vt:lpstr>
      <vt:lpstr>Rechercher des formations sur Parcoursup.fr </vt:lpstr>
      <vt:lpstr>Présentation PowerPoint</vt:lpstr>
      <vt:lpstr>Présentation PowerPoint</vt:lpstr>
      <vt:lpstr>LE BON REFLEXE : S’INFORMER, SE RENSEIGNER</vt:lpstr>
      <vt:lpstr>Présentation PowerPoint</vt:lpstr>
      <vt:lpstr>Présentation PowerPoint</vt:lpstr>
      <vt:lpstr>S’inscrire sur Parcoursup </vt:lpstr>
      <vt:lpstr>Formuler librement vos vœux sur Parcoursup </vt:lpstr>
      <vt:lpstr>Focus sur les vœux multiples (1/2) </vt:lpstr>
      <vt:lpstr>Focus sur les vœux multiples (1/2) </vt:lpstr>
      <vt:lpstr>Focus sur les vœux en apprentissage </vt:lpstr>
      <vt:lpstr>Focus sur le secteur géographique</vt:lpstr>
      <vt:lpstr>La demande de césure : mode d’emploi </vt:lpstr>
      <vt:lpstr>Présentation PowerPoint</vt:lpstr>
      <vt:lpstr>Finaliser son dossier et confirmer vos vœux </vt:lpstr>
      <vt:lpstr>La rubrique « préférence et autres projets »</vt:lpstr>
      <vt:lpstr>La rubrique « Activités et centre d’intérêts » </vt:lpstr>
      <vt:lpstr>L’attestation de passation du questionnaire pour les vœux en licence de droit et sciences </vt:lpstr>
      <vt:lpstr>Les éléments constitutifs de votre dossier :  bulletins scolaires et notes du baccalauréat    </vt:lpstr>
      <vt:lpstr>La fiche avenir renseignée par le lycée </vt:lpstr>
      <vt:lpstr>Présentation PowerPoint</vt:lpstr>
      <vt:lpstr>Étape 3 : consulter les réponses des formations et faire ses choix </vt:lpstr>
      <vt:lpstr>Présentation PowerPoint</vt:lpstr>
      <vt:lpstr>La phase d’admission principale du 2 juin au 15 juillet 2022   </vt:lpstr>
      <vt:lpstr>Les réponses des formations et les choix des candidats  </vt:lpstr>
      <vt:lpstr>Comment répondre aux propositions d’admission ? (1/2)  </vt:lpstr>
      <vt:lpstr>Comment répondre aux propositions d’admission ? (2/2)  </vt:lpstr>
      <vt:lpstr>L’inscription administrative dans la formation choisie </vt:lpstr>
      <vt:lpstr>Présentation PowerPoint</vt:lpstr>
    </vt:vector>
  </TitlesOfParts>
  <Manager>Client</Manager>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dc:title>
  <dc:subject>Client</dc:subject>
  <dc:creator>Microsoft Office User</dc:creator>
  <cp:lastModifiedBy>directeur</cp:lastModifiedBy>
  <cp:revision>143</cp:revision>
  <dcterms:created xsi:type="dcterms:W3CDTF">2020-10-27T08:44:50Z</dcterms:created>
  <dcterms:modified xsi:type="dcterms:W3CDTF">2022-01-20T14:39:06Z</dcterms:modified>
</cp:coreProperties>
</file>