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F1E074-069D-4627-8774-B866F1A0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5" y="0"/>
            <a:ext cx="1155555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48B5BAB-F8DD-4947-9198-39F2E3FAF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2984" y="2020075"/>
            <a:ext cx="5518066" cy="2268559"/>
          </a:xfrm>
        </p:spPr>
        <p:txBody>
          <a:bodyPr/>
          <a:lstStyle/>
          <a:p>
            <a:pPr algn="ctr"/>
            <a:r>
              <a:rPr lang="fr-FR" dirty="0"/>
              <a:t>Seconde « Productions »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C24B396-4A40-47FF-85FC-76F6F1D73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-25820"/>
            <a:ext cx="5357600" cy="116021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Bac Professionnel  « Conduite et Gestion de l’Entreprise Agricole » 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A5B44B-A1D7-4A90-B271-A5F908FFC4C6}"/>
              </a:ext>
            </a:extLst>
          </p:cNvPr>
          <p:cNvSpPr txBox="1"/>
          <p:nvPr/>
        </p:nvSpPr>
        <p:spPr>
          <a:xfrm>
            <a:off x="465767" y="6308709"/>
            <a:ext cx="537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LEGTA Jules </a:t>
            </a:r>
            <a:r>
              <a:rPr lang="fr-FR" dirty="0" err="1"/>
              <a:t>Rieffel</a:t>
            </a:r>
            <a:r>
              <a:rPr lang="fr-FR" dirty="0"/>
              <a:t> – EPL Nantes Terre Atlantique</a:t>
            </a:r>
          </a:p>
        </p:txBody>
      </p:sp>
    </p:spTree>
    <p:extLst>
      <p:ext uri="{BB962C8B-B14F-4D97-AF65-F5344CB8AC3E}">
        <p14:creationId xmlns:p14="http://schemas.microsoft.com/office/powerpoint/2010/main" val="244459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9871D-D2C4-4C86-B73F-4F857E80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3" y="808056"/>
            <a:ext cx="9731827" cy="488899"/>
          </a:xfrm>
        </p:spPr>
        <p:txBody>
          <a:bodyPr>
            <a:normAutofit/>
          </a:bodyPr>
          <a:lstStyle/>
          <a:p>
            <a:pPr algn="l"/>
            <a:r>
              <a:rPr lang="fr-FR" sz="2400" dirty="0"/>
              <a:t>Au programme de la Seconde professionnelle « Productions »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C5C83-2E51-4724-9B26-8A3B98E2C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478" y="1539551"/>
            <a:ext cx="8778661" cy="4973216"/>
          </a:xfrm>
        </p:spPr>
        <p:txBody>
          <a:bodyPr>
            <a:normAutofit/>
          </a:bodyPr>
          <a:lstStyle/>
          <a:p>
            <a:pPr>
              <a:buClrTx/>
              <a:buFontTx/>
              <a:buNone/>
            </a:pPr>
            <a:r>
              <a:rPr lang="fr-FR" altLang="fr-FR" sz="1700" dirty="0"/>
              <a:t>La classe de seconde professionnelle (36 semaines de formation) est la 1</a:t>
            </a:r>
            <a:r>
              <a:rPr lang="fr-FR" altLang="fr-FR" sz="1700" baseline="30000" dirty="0"/>
              <a:t>ère</a:t>
            </a:r>
            <a:r>
              <a:rPr lang="fr-FR" altLang="fr-FR" sz="1700" dirty="0"/>
              <a:t> année du bac professionnel. Les enseignements sont répartis comme suit :</a:t>
            </a:r>
            <a:endParaRPr lang="fr-FR" altLang="fr-FR" sz="1700" i="1" dirty="0"/>
          </a:p>
          <a:p>
            <a:pPr marL="1081088" lvl="1" indent="-285750">
              <a:buClrTx/>
              <a:buFontTx/>
              <a:buChar char="-"/>
            </a:pPr>
            <a:r>
              <a:rPr lang="fr-FR" altLang="fr-FR" sz="1700" dirty="0"/>
              <a:t>4 modules </a:t>
            </a:r>
            <a:r>
              <a:rPr lang="fr-FR" altLang="fr-FR" sz="1700" b="1" dirty="0"/>
              <a:t>d’enseignement général </a:t>
            </a:r>
            <a:r>
              <a:rPr lang="fr-FR" altLang="fr-FR" sz="1700" dirty="0"/>
              <a:t>(405 heures au total)</a:t>
            </a:r>
          </a:p>
          <a:p>
            <a:pPr marL="1081088" lvl="1" indent="-285750">
              <a:buClrTx/>
              <a:buFontTx/>
              <a:buChar char="-"/>
            </a:pPr>
            <a:r>
              <a:rPr lang="fr-FR" altLang="fr-FR" sz="1700" dirty="0"/>
              <a:t>3 modules </a:t>
            </a:r>
            <a:r>
              <a:rPr lang="fr-FR" altLang="fr-FR" sz="1700" b="1" dirty="0"/>
              <a:t>d’enseignement professionnel </a:t>
            </a:r>
            <a:r>
              <a:rPr lang="fr-FR" altLang="fr-FR" sz="1700" dirty="0"/>
              <a:t>(345 heures au total dont 30 heures pour les activités pluridisciplinaires)</a:t>
            </a:r>
          </a:p>
          <a:p>
            <a:pPr marL="1081088" lvl="1" indent="-285750">
              <a:buClrTx/>
              <a:buFontTx/>
              <a:buChar char="-"/>
            </a:pPr>
            <a:r>
              <a:rPr lang="fr-FR" altLang="fr-FR" sz="1700" dirty="0">
                <a:cs typeface="Arial" panose="020B0604020202020204" pitchFamily="34" charset="0"/>
              </a:rPr>
              <a:t>L’Enseignement à l’Initiative de l’Etablissement (</a:t>
            </a:r>
            <a:r>
              <a:rPr lang="fr-FR" altLang="fr-FR" sz="1700" b="1" dirty="0">
                <a:cs typeface="Arial" panose="020B0604020202020204" pitchFamily="34" charset="0"/>
              </a:rPr>
              <a:t>EIE</a:t>
            </a:r>
            <a:r>
              <a:rPr lang="fr-FR" altLang="fr-FR" sz="1700" dirty="0">
                <a:cs typeface="Arial" panose="020B0604020202020204" pitchFamily="34" charset="0"/>
              </a:rPr>
              <a:t>) : </a:t>
            </a:r>
            <a:r>
              <a:rPr lang="fr-FR" altLang="fr-FR" sz="1700" b="1" dirty="0">
                <a:cs typeface="Arial" panose="020B0604020202020204" pitchFamily="34" charset="0"/>
              </a:rPr>
              <a:t>Agroécologie</a:t>
            </a:r>
          </a:p>
          <a:p>
            <a:pPr marL="1081088" lvl="1" indent="-285750">
              <a:buClrTx/>
              <a:buFontTx/>
              <a:buChar char="-"/>
            </a:pPr>
            <a:r>
              <a:rPr lang="fr-FR" altLang="fr-FR" sz="1700" dirty="0"/>
              <a:t>1 semaine de stage collectif pour </a:t>
            </a:r>
            <a:r>
              <a:rPr lang="fr-FR" altLang="fr-FR" sz="1700" b="1" dirty="0"/>
              <a:t>l’éducation à la santé et au développement durable</a:t>
            </a:r>
          </a:p>
          <a:p>
            <a:pPr marL="1081088" lvl="1" indent="-285750">
              <a:buClrTx/>
              <a:buFontTx/>
              <a:buChar char="-"/>
            </a:pPr>
            <a:r>
              <a:rPr lang="fr-FR" altLang="fr-FR" sz="1700" dirty="0"/>
              <a:t>1</a:t>
            </a:r>
            <a:r>
              <a:rPr lang="fr-FR" altLang="fr-FR" sz="1700" b="1" dirty="0"/>
              <a:t> </a:t>
            </a:r>
            <a:r>
              <a:rPr lang="fr-FR" altLang="fr-FR" sz="1700" dirty="0"/>
              <a:t>semaine de stage collectif « </a:t>
            </a:r>
            <a:r>
              <a:rPr lang="fr-FR" altLang="fr-FR" sz="1700" b="1" dirty="0"/>
              <a:t>Pratiques encadrées </a:t>
            </a:r>
            <a:r>
              <a:rPr lang="fr-FR" altLang="fr-FR" sz="1700" dirty="0"/>
              <a:t>»</a:t>
            </a:r>
          </a:p>
          <a:p>
            <a:pPr marL="1081088" lvl="1" indent="-285750">
              <a:buClrTx/>
              <a:buFontTx/>
              <a:buChar char="-"/>
            </a:pPr>
            <a:r>
              <a:rPr lang="fr-FR" altLang="fr-FR" sz="1700" dirty="0"/>
              <a:t>30h pour la </a:t>
            </a:r>
            <a:r>
              <a:rPr lang="fr-FR" altLang="fr-FR" sz="1700" b="1" dirty="0"/>
              <a:t>remise à niveau </a:t>
            </a:r>
            <a:r>
              <a:rPr lang="fr-FR" altLang="fr-FR" sz="1700" dirty="0"/>
              <a:t>scolaire des élèves qui en ont besoin</a:t>
            </a:r>
          </a:p>
          <a:p>
            <a:pPr marL="1081088" lvl="1" indent="-285750">
              <a:buClrTx/>
              <a:buFontTx/>
              <a:buChar char="-"/>
            </a:pPr>
            <a:r>
              <a:rPr lang="fr-FR" altLang="fr-FR" sz="1700" dirty="0"/>
              <a:t>4 à 6 semaines de </a:t>
            </a:r>
            <a:r>
              <a:rPr lang="fr-FR" altLang="fr-FR" sz="1700" b="1" dirty="0"/>
              <a:t>stage en milieu professionnel</a:t>
            </a:r>
            <a:r>
              <a:rPr lang="fr-FR" altLang="fr-FR" sz="1700" dirty="0"/>
              <a:t> 1 semaine pour </a:t>
            </a:r>
            <a:r>
              <a:rPr lang="fr-FR" altLang="fr-FR" sz="1700" b="1" dirty="0"/>
              <a:t>la réalisation de travaux pratiques encadrées </a:t>
            </a:r>
          </a:p>
          <a:p>
            <a:pPr lvl="1" indent="0">
              <a:buFont typeface="Arial" panose="020B0604020202020204" pitchFamily="34" charset="0"/>
              <a:buChar char="-"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499758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A23E5-EE47-412A-AA53-C377A4EA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modèle de formation original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991EBB-72DA-43C6-8026-9ECA458B0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604865"/>
            <a:ext cx="7796540" cy="4445079"/>
          </a:xfrm>
        </p:spPr>
        <p:txBody>
          <a:bodyPr/>
          <a:lstStyle/>
          <a:p>
            <a:r>
              <a:rPr lang="fr-FR" dirty="0"/>
              <a:t>Le lycée n’ayant pas d’exploitation sur place, les TP seront effectués à l’extérieur, chez des agriculteurs partenaires, soucieux de la transmission de leurs savoirs et </a:t>
            </a:r>
            <a:r>
              <a:rPr lang="fr-FR" dirty="0" err="1"/>
              <a:t>savoirs-faire</a:t>
            </a:r>
            <a:r>
              <a:rPr lang="fr-FR" dirty="0"/>
              <a:t>.</a:t>
            </a:r>
          </a:p>
          <a:p>
            <a:r>
              <a:rPr lang="fr-FR" dirty="0"/>
              <a:t>Sur site, l’Atelier Technologique possède une légumerie (site de transformation des légumes : épluchage, découpe, cuisson, surgélation…) qui sera le cadre de séances d’EIE.</a:t>
            </a:r>
          </a:p>
          <a:p>
            <a:r>
              <a:rPr lang="fr-FR" dirty="0"/>
              <a:t>Un partenariat fort avec le CRAPAL : Conservatoire des Races Animales en Pays de la Loire.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672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A159BC-D1F1-43D0-8687-6FB31EFE2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853" y="186612"/>
            <a:ext cx="8472196" cy="6354148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60E3CF-8FAA-4D3D-9FC0-7C1E0AF6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785" y="406840"/>
            <a:ext cx="7958331" cy="1077229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Un projet ambitieux : l’étable nantaise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82A32D-42E7-4DD3-B8A2-8470649A5E43}"/>
              </a:ext>
            </a:extLst>
          </p:cNvPr>
          <p:cNvSpPr txBox="1"/>
          <p:nvPr/>
        </p:nvSpPr>
        <p:spPr>
          <a:xfrm>
            <a:off x="1810138" y="3281061"/>
            <a:ext cx="52344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L’objectif de cette association : participer à la sauvegarde de la race bovine </a:t>
            </a:r>
            <a:r>
              <a:rPr lang="fr-FR" sz="2400" b="1" dirty="0"/>
              <a:t>nantaise</a:t>
            </a:r>
            <a:r>
              <a:rPr lang="fr-FR" sz="1400" dirty="0"/>
              <a:t> en mettant à disposition des éleveurs une étable d’hivernage et un troupeau « tampon ». </a:t>
            </a:r>
          </a:p>
          <a:p>
            <a:endParaRPr lang="fr-FR" sz="1400" dirty="0"/>
          </a:p>
          <a:p>
            <a:br>
              <a:rPr lang="fr-FR" sz="1400" dirty="0"/>
            </a:br>
            <a:r>
              <a:rPr lang="fr-FR" sz="1400" dirty="0"/>
              <a:t>Lorsqu’un agriculteur prend sa retraite, éviter ainsi l’abattage complet du troupeau en l’absence de reprise immédiate et donc la perte d’un patrimoine génétique précieux.</a:t>
            </a:r>
            <a:br>
              <a:rPr lang="fr-FR" sz="1400" dirty="0"/>
            </a:br>
            <a:r>
              <a:rPr lang="fr-FR" sz="1400" dirty="0"/>
              <a:t>Lorsqu’un jeune agriculteur souhaite s’installer et élever des vaches de race nantaise : l’association pourra revendre les individus précédemment achetés.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C3D783-FA0A-401E-9214-84FF9423CC3F}"/>
              </a:ext>
            </a:extLst>
          </p:cNvPr>
          <p:cNvSpPr txBox="1"/>
          <p:nvPr/>
        </p:nvSpPr>
        <p:spPr>
          <a:xfrm>
            <a:off x="1698853" y="2024743"/>
            <a:ext cx="847219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dirty="0"/>
              <a:t>Le lycée Jules </a:t>
            </a:r>
            <a:r>
              <a:rPr lang="fr-FR" sz="1900" b="1" dirty="0" err="1"/>
              <a:t>Rieffel</a:t>
            </a:r>
            <a:r>
              <a:rPr lang="fr-FR" sz="1900" b="1" dirty="0"/>
              <a:t> fait partie des acteurs du projet Etable Nantaise.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3151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101</TotalTime>
  <Words>329</Words>
  <Application>Microsoft Office PowerPoint</Application>
  <PresentationFormat>Grand écran</PresentationFormat>
  <Paragraphs>22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9" baseType="lpstr">
      <vt:lpstr>Arial</vt:lpstr>
      <vt:lpstr>MS Shell Dlg 2</vt:lpstr>
      <vt:lpstr>Wingdings</vt:lpstr>
      <vt:lpstr>Wingdings 3</vt:lpstr>
      <vt:lpstr>Madison</vt:lpstr>
      <vt:lpstr>Seconde « Productions »</vt:lpstr>
      <vt:lpstr>Au programme de la Seconde professionnelle « Productions » :</vt:lpstr>
      <vt:lpstr>Un modèle de formation original</vt:lpstr>
      <vt:lpstr>Un projet ambitieux : l’étable nantaise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Seconde « Productions »</dc:title>
  <dc:creator>Soazic Demoule</dc:creator>
  <cp:lastModifiedBy>Soazic Demoule</cp:lastModifiedBy>
  <cp:revision>5</cp:revision>
  <dcterms:created xsi:type="dcterms:W3CDTF">2022-03-10T09:47:41Z</dcterms:created>
  <dcterms:modified xsi:type="dcterms:W3CDTF">2022-03-10T11:29:05Z</dcterms:modified>
</cp:coreProperties>
</file>